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2" r:id="rId2"/>
    <p:sldId id="263" r:id="rId3"/>
    <p:sldId id="264" r:id="rId4"/>
    <p:sldId id="265" r:id="rId5"/>
  </p:sldIdLst>
  <p:sldSz cx="6858000" cy="9144000" type="letter"/>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1B9AD05-74B1-9147-BA13-FAF9E36E5E49}">
          <p14:sldIdLst>
            <p14:sldId id="262"/>
            <p14:sldId id="263"/>
            <p14:sldId id="264"/>
            <p14:sldId id="265"/>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D32"/>
    <a:srgbClr val="CD19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4" autoAdjust="0"/>
    <p:restoredTop sz="94628" autoAdjust="0"/>
  </p:normalViewPr>
  <p:slideViewPr>
    <p:cSldViewPr snapToGrid="0" snapToObjects="1">
      <p:cViewPr>
        <p:scale>
          <a:sx n="200" d="100"/>
          <a:sy n="200" d="100"/>
        </p:scale>
        <p:origin x="-80" y="548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4481-A078-A342-A1B5-F0F3B327EBD5}" type="datetimeFigureOut">
              <a:rPr lang="es-ES" smtClean="0"/>
              <a:t>4/20/16</a:t>
            </a:fld>
            <a:endParaRPr lang="es-ES"/>
          </a:p>
        </p:txBody>
      </p:sp>
      <p:sp>
        <p:nvSpPr>
          <p:cNvPr id="4" name="Marcador de imagen d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9415E-AC6A-9B4C-8E88-52371210AA4D}" type="slidenum">
              <a:rPr lang="es-ES" smtClean="0"/>
              <a:t>‹Nr.›</a:t>
            </a:fld>
            <a:endParaRPr lang="es-ES"/>
          </a:p>
        </p:txBody>
      </p:sp>
    </p:spTree>
    <p:extLst>
      <p:ext uri="{BB962C8B-B14F-4D97-AF65-F5344CB8AC3E}">
        <p14:creationId xmlns:p14="http://schemas.microsoft.com/office/powerpoint/2010/main" val="2331447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1</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2</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3</a:t>
            </a:fld>
            <a:endParaRPr lang="es-ES"/>
          </a:p>
        </p:txBody>
      </p:sp>
    </p:spTree>
    <p:extLst>
      <p:ext uri="{BB962C8B-B14F-4D97-AF65-F5344CB8AC3E}">
        <p14:creationId xmlns:p14="http://schemas.microsoft.com/office/powerpoint/2010/main" val="157286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43125" y="685800"/>
            <a:ext cx="257175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F49415E-AC6A-9B4C-8E88-52371210AA4D}" type="slidenum">
              <a:rPr lang="es-ES" smtClean="0"/>
              <a:t>4</a:t>
            </a:fld>
            <a:endParaRPr lang="es-ES"/>
          </a:p>
        </p:txBody>
      </p:sp>
    </p:spTree>
    <p:extLst>
      <p:ext uri="{BB962C8B-B14F-4D97-AF65-F5344CB8AC3E}">
        <p14:creationId xmlns:p14="http://schemas.microsoft.com/office/powerpoint/2010/main" val="15728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70"/>
            <a:ext cx="5829300" cy="1960033"/>
          </a:xfrm>
        </p:spPr>
        <p:txBody>
          <a:bodyPr/>
          <a:lstStyle/>
          <a:p>
            <a:r>
              <a:rPr lang="es-ES_tradnl" smtClean="0"/>
              <a:t>Clic para editar título</a:t>
            </a:r>
            <a:endParaRPr lang="es-E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68652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30442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729037" y="488951"/>
            <a:ext cx="1157288" cy="104013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257177" y="488951"/>
            <a:ext cx="3357563" cy="104013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9464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03551E3-3EAB-BA4A-A33A-2C611FD209E9}" type="datetimeFigureOut">
              <a:rPr lang="es-ES" smtClean="0"/>
              <a:t>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417200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7"/>
            <a:ext cx="5829300" cy="1816100"/>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03551E3-3EAB-BA4A-A33A-2C611FD209E9}" type="datetimeFigureOut">
              <a:rPr lang="es-ES" smtClean="0"/>
              <a:t>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6783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03551E3-3EAB-BA4A-A33A-2C611FD209E9}" type="datetimeFigureOut">
              <a:rPr lang="es-ES" smtClean="0"/>
              <a:t>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82320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342900" y="366184"/>
            <a:ext cx="6172200" cy="1524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03551E3-3EAB-BA4A-A33A-2C611FD209E9}" type="datetimeFigureOut">
              <a:rPr lang="es-ES" smtClean="0"/>
              <a:t>4/20/16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4230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03551E3-3EAB-BA4A-A33A-2C611FD209E9}" type="datetimeFigureOut">
              <a:rPr lang="es-ES" smtClean="0"/>
              <a:t>4/20/16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31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3551E3-3EAB-BA4A-A33A-2C611FD209E9}" type="datetimeFigureOut">
              <a:rPr lang="es-ES" smtClean="0"/>
              <a:t>4/20/16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169809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2" y="364067"/>
            <a:ext cx="2256235" cy="154940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222803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1"/>
            <a:ext cx="4114800" cy="755651"/>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03551E3-3EAB-BA4A-A33A-2C611FD209E9}" type="datetimeFigureOut">
              <a:rPr lang="es-ES" smtClean="0"/>
              <a:t>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E6558AB-1C8D-6741-85D1-62095DE395A6}" type="slidenum">
              <a:rPr lang="es-ES" smtClean="0"/>
              <a:t>‹Nr.›</a:t>
            </a:fld>
            <a:endParaRPr lang="es-ES"/>
          </a:p>
        </p:txBody>
      </p:sp>
    </p:spTree>
    <p:extLst>
      <p:ext uri="{BB962C8B-B14F-4D97-AF65-F5344CB8AC3E}">
        <p14:creationId xmlns:p14="http://schemas.microsoft.com/office/powerpoint/2010/main" val="3705085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03551E3-3EAB-BA4A-A33A-2C611FD209E9}" type="datetimeFigureOut">
              <a:rPr lang="es-ES" smtClean="0"/>
              <a:t>4/20/16</a:t>
            </a:fld>
            <a:endParaRPr lang="es-ES"/>
          </a:p>
        </p:txBody>
      </p:sp>
      <p:sp>
        <p:nvSpPr>
          <p:cNvPr id="5" name="Marcador de pie de página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E6558AB-1C8D-6741-85D1-62095DE395A6}" type="slidenum">
              <a:rPr lang="es-ES" smtClean="0"/>
              <a:t>‹Nr.›</a:t>
            </a:fld>
            <a:endParaRPr lang="es-ES"/>
          </a:p>
        </p:txBody>
      </p:sp>
    </p:spTree>
    <p:extLst>
      <p:ext uri="{BB962C8B-B14F-4D97-AF65-F5344CB8AC3E}">
        <p14:creationId xmlns:p14="http://schemas.microsoft.com/office/powerpoint/2010/main" val="40335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twitter.com/IMCP" TargetMode="External"/><Relationship Id="rId20" Type="http://schemas.openxmlformats.org/officeDocument/2006/relationships/image" Target="../media/image10.tiff"/><Relationship Id="rId21" Type="http://schemas.openxmlformats.org/officeDocument/2006/relationships/hyperlink" Target="http://www.negociosreforma.com/aplicaciones/articulo/default.aspx?id=822891&amp;v=4" TargetMode="External"/><Relationship Id="rId22" Type="http://schemas.openxmlformats.org/officeDocument/2006/relationships/image" Target="../media/image11.tiff"/><Relationship Id="rId10" Type="http://schemas.openxmlformats.org/officeDocument/2006/relationships/image" Target="../media/image5.png"/><Relationship Id="rId11" Type="http://schemas.openxmlformats.org/officeDocument/2006/relationships/hyperlink" Target="http://ebooks.imcp.org.mx/catalog/show/bolet%C3%ADn+financiero/8" TargetMode="External"/><Relationship Id="rId12" Type="http://schemas.openxmlformats.org/officeDocument/2006/relationships/image" Target="../media/image6.jpg"/><Relationship Id="rId13" Type="http://schemas.openxmlformats.org/officeDocument/2006/relationships/hyperlink" Target="http://imcp.org.mx/imce" TargetMode="External"/><Relationship Id="rId14" Type="http://schemas.openxmlformats.org/officeDocument/2006/relationships/image" Target="../media/image7.jpg"/><Relationship Id="rId15" Type="http://schemas.openxmlformats.org/officeDocument/2006/relationships/image" Target="../media/image8.png"/><Relationship Id="rId16" Type="http://schemas.microsoft.com/office/2007/relationships/hdphoto" Target="../media/hdphoto1.wdp"/><Relationship Id="rId17" Type="http://schemas.openxmlformats.org/officeDocument/2006/relationships/hyperlink" Target="http://eleconomista.com.mx/finanzas-publicas/2016/04/19/medidas-anunciadas-pemex-razonables-imef" TargetMode="External"/><Relationship Id="rId18" Type="http://schemas.openxmlformats.org/officeDocument/2006/relationships/image" Target="../media/image9.jpg"/><Relationship Id="rId19" Type="http://schemas.openxmlformats.org/officeDocument/2006/relationships/hyperlink" Target="http://www.elfinanciero.com.mx/economia/pemex-busca-socios-con-urgencia.htm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www.youtube.com/imcpnet" TargetMode="External"/><Relationship Id="rId6" Type="http://schemas.openxmlformats.org/officeDocument/2006/relationships/image" Target="../media/image3.png"/><Relationship Id="rId7" Type="http://schemas.openxmlformats.org/officeDocument/2006/relationships/hyperlink" Target="https://www.facebook.com/pages/IMCP/186035178835"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hyperlink" Target="http://imcp.org.mx/servicios/folios/folio-122015-2016-plazo-para-el-refrendo-de-la-certificacion-profesional-de-los-contadores-publicos%23.VwenPkvWrck" TargetMode="External"/><Relationship Id="rId21" Type="http://schemas.openxmlformats.org/officeDocument/2006/relationships/hyperlink" Target="http://imcp.org.mx/publicaciones/noticias-fiscales-2016-134-shcp-listado-de-contribuyentes-definitivo-que-desvirtuaron-los-hechos-que-llevaron-la-autoridad-notificarlos-al-15-de-abril-de-2016-publicado-en-la-pagina-de-intern%23.VxY0vUvWrck" TargetMode="External"/><Relationship Id="rId22" Type="http://schemas.openxmlformats.org/officeDocument/2006/relationships/hyperlink" Target="http://www.razon.com.mx/spip.php?article304527" TargetMode="External"/><Relationship Id="rId23" Type="http://schemas.openxmlformats.org/officeDocument/2006/relationships/image" Target="../media/image14.png"/><Relationship Id="rId24" Type="http://schemas.openxmlformats.org/officeDocument/2006/relationships/hyperlink" Target="http://www.milenio.com/negocios/Subiran_tasas_de_interes-Agustin_Carstens_0_722927706.html" TargetMode="External"/><Relationship Id="rId25" Type="http://schemas.openxmlformats.org/officeDocument/2006/relationships/image" Target="../media/image15.jpg"/><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dineroenimagen.com/2016-04-19/71727" TargetMode="External"/><Relationship Id="rId14" Type="http://schemas.openxmlformats.org/officeDocument/2006/relationships/image" Target="../media/image12.tiff"/><Relationship Id="rId15" Type="http://schemas.openxmlformats.org/officeDocument/2006/relationships/hyperlink" Target="http://imcp.org.mx/publicaciones/noticias-fiscales-2016-135-shcp-decreto-por-el-que-se-otorgan-beneficios-fiscales-en-materia-de-hidrocarburos%23.VxY0mkvWrck" TargetMode="External"/><Relationship Id="rId16" Type="http://schemas.openxmlformats.org/officeDocument/2006/relationships/image" Target="../media/image13.png"/><Relationship Id="rId17" Type="http://schemas.openxmlformats.org/officeDocument/2006/relationships/hyperlink" Target="http://imcp.org.mx/publicaciones/noticias-fiscales-2016-136-shcp-montos-de-los-estimulos-fiscales-las-cuotas-disminuidas-y-los-precios-maximos-al-publico-de-las-gasolinas-que-se-enajenen-en-la-region-fronteriza-con-los-eua-durant%23.VxY0SUvWrck" TargetMode="External"/><Relationship Id="rId18" Type="http://schemas.openxmlformats.org/officeDocument/2006/relationships/hyperlink" Target="http://imcp.org.mx/servicios/folios/folio-142015-2016-anteproyecto-de-la-segunda-resolucion-de-modificaciones-la-resolucion-miscelanea-fiscal-para-2016-y-sus-anexos-16-y-16%23.VwemyUvWrck" TargetMode="External"/><Relationship Id="rId19" Type="http://schemas.openxmlformats.org/officeDocument/2006/relationships/hyperlink" Target="http://imcp.org.mx/servicios/folios/folio-132015-2016-plazo-para-el-refrendo-de-la-certificacion-profesional-por-disciplinas-2016%23.Vwem_0vWrck"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expansion.mx/economia/2016/04/19/los-bancos-aun-son-demasiado-grandes-para-quebrar" TargetMode="External"/><Relationship Id="rId14" Type="http://schemas.openxmlformats.org/officeDocument/2006/relationships/image" Target="../media/image16.tiff"/><Relationship Id="rId15" Type="http://schemas.openxmlformats.org/officeDocument/2006/relationships/hyperlink" Target="http://www.cnnexpansion.com/economia/2016/03/08/fiebre-del-oro-el-metal-amarillo-esta-en-mercado-alcista" TargetMode="External"/><Relationship Id="rId16" Type="http://schemas.openxmlformats.org/officeDocument/2006/relationships/hyperlink" Target="http://www.radioformula.com.mx/notas.asp?Idn=587383&amp;idFC=2016&amp;sURL=" TargetMode="External"/><Relationship Id="rId17" Type="http://schemas.openxmlformats.org/officeDocument/2006/relationships/image" Target="../media/image17.tiff"/><Relationship Id="rId18" Type="http://schemas.openxmlformats.org/officeDocument/2006/relationships/hyperlink" Target="http://www.noticiasmvs.com/%23!/noticias/comision-europea-acusa-a-google-de-abuso-de-posicion-dominante-por-android-121" TargetMode="External"/><Relationship Id="rId19" Type="http://schemas.openxmlformats.org/officeDocument/2006/relationships/image" Target="../media/image18.tiff"/><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 Id="rId9" Type="http://schemas.openxmlformats.org/officeDocument/2006/relationships/hyperlink" Target="https://www.facebook.com/pages/IMCP/186035178835" TargetMode="External"/><Relationship Id="rId10"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hyperlink" Target="https://www.facebook.com/pages/IMCP/186035178835" TargetMode="External"/><Relationship Id="rId20" Type="http://schemas.openxmlformats.org/officeDocument/2006/relationships/image" Target="../media/image22.jpeg"/><Relationship Id="rId21" Type="http://schemas.openxmlformats.org/officeDocument/2006/relationships/hyperlink" Target="http://mx.reuters.com/article/businessNews/idMXL2N17N0FY" TargetMode="External"/><Relationship Id="rId22" Type="http://schemas.openxmlformats.org/officeDocument/2006/relationships/image" Target="../media/image23.png"/><Relationship Id="rId10" Type="http://schemas.openxmlformats.org/officeDocument/2006/relationships/image" Target="../media/image4.png"/><Relationship Id="rId11" Type="http://schemas.openxmlformats.org/officeDocument/2006/relationships/hyperlink" Target="http://twitter.com/IMCP" TargetMode="External"/><Relationship Id="rId12" Type="http://schemas.openxmlformats.org/officeDocument/2006/relationships/image" Target="../media/image5.png"/><Relationship Id="rId13" Type="http://schemas.openxmlformats.org/officeDocument/2006/relationships/hyperlink" Target="http://www.sat.gob.mx/sitio_internet/home.asp" TargetMode="External"/><Relationship Id="rId14" Type="http://schemas.openxmlformats.org/officeDocument/2006/relationships/image" Target="../media/image19.tiff"/><Relationship Id="rId15" Type="http://schemas.openxmlformats.org/officeDocument/2006/relationships/hyperlink" Target="http://noticieros.televisa.com/economia/2016-04-19/terremoto-ecuador-costaria-3-000-mdd-3-puntos-pib/" TargetMode="External"/><Relationship Id="rId16" Type="http://schemas.openxmlformats.org/officeDocument/2006/relationships/image" Target="../media/image20.png"/><Relationship Id="rId17" Type="http://schemas.openxmlformats.org/officeDocument/2006/relationships/hyperlink" Target="http://www.aztecanoticias.com.mx/notas/sociedad-y-medio-ambiente/249086/preven-lluvias-calor-y-granizadas-en-gran-parte-del-pais" TargetMode="External"/><Relationship Id="rId18" Type="http://schemas.openxmlformats.org/officeDocument/2006/relationships/image" Target="../media/image21.tiff"/><Relationship Id="rId19" Type="http://schemas.openxmlformats.org/officeDocument/2006/relationships/hyperlink" Target="http://imcp.org.mx/publicaciones/revista-cp/certificacion-y-auditoria-en-prevencion-del-lavado-de-dinero%23.VwJiPkvWrck"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6" Type="http://schemas.microsoft.com/office/2007/relationships/hdphoto" Target="../media/hdphoto1.wdp"/><Relationship Id="rId7" Type="http://schemas.openxmlformats.org/officeDocument/2006/relationships/hyperlink" Target="http://www.youtube.com/imcpnet" TargetMode="External"/><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pic>
        <p:nvPicPr>
          <p:cNvPr id="44" name="Imagen 43" descr="Logo YouTube.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28" y="8589412"/>
            <a:ext cx="359997" cy="359997"/>
          </a:xfrm>
          <a:prstGeom prst="rect">
            <a:avLst/>
          </a:prstGeom>
        </p:spPr>
      </p:pic>
      <p:pic>
        <p:nvPicPr>
          <p:cNvPr id="45" name="Imagen 44" descr="Logo Facebook.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942" y="8626333"/>
            <a:ext cx="288000" cy="288000"/>
          </a:xfrm>
          <a:prstGeom prst="rect">
            <a:avLst/>
          </a:prstGeom>
        </p:spPr>
      </p:pic>
      <p:pic>
        <p:nvPicPr>
          <p:cNvPr id="46" name="Imagen 45" descr="Logo Twitter.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5958" y="8615056"/>
            <a:ext cx="294861" cy="294861"/>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2937539344"/>
              </p:ext>
            </p:extLst>
          </p:nvPr>
        </p:nvGraphicFramePr>
        <p:xfrm>
          <a:off x="484207" y="3917765"/>
          <a:ext cx="814556" cy="702714"/>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14556"/>
              </a:tblGrid>
              <a:tr h="351357">
                <a:tc>
                  <a:txBody>
                    <a:bodyPr/>
                    <a:lstStyle/>
                    <a:p>
                      <a:pPr algn="ctr"/>
                      <a:r>
                        <a:rPr lang="es-ES" sz="1600" b="1" dirty="0" smtClean="0">
                          <a:latin typeface="Avenir Heavy"/>
                          <a:cs typeface="Avenir Heavy"/>
                        </a:rPr>
                        <a:t>Dólar</a:t>
                      </a:r>
                    </a:p>
                  </a:txBody>
                  <a:tcPr>
                    <a:lnB w="12700" cap="flat" cmpd="sng" algn="ctr">
                      <a:solidFill>
                        <a:prstClr val="black"/>
                      </a:solidFill>
                      <a:prstDash val="solid"/>
                      <a:round/>
                      <a:headEnd type="none" w="med" len="med"/>
                      <a:tailEnd type="none" w="med" len="med"/>
                    </a:lnB>
                    <a:solidFill>
                      <a:schemeClr val="bg1"/>
                    </a:solidFill>
                  </a:tcPr>
                </a:tc>
              </a:tr>
              <a:tr h="351357">
                <a:tc>
                  <a:txBody>
                    <a:bodyPr/>
                    <a:lstStyle/>
                    <a:p>
                      <a:pPr algn="ctr"/>
                      <a:r>
                        <a:rPr lang="es-ES" sz="1600" dirty="0" smtClean="0"/>
                        <a:t>17.28</a:t>
                      </a:r>
                      <a:endParaRPr lang="es-ES" sz="1600" dirty="0" smtClean="0"/>
                    </a:p>
                  </a:txBody>
                  <a:tcPr>
                    <a:lnT w="12700" cap="flat" cmpd="sng" algn="ctr">
                      <a:solidFill>
                        <a:prstClr val="black"/>
                      </a:solidFill>
                      <a:prstDash val="solid"/>
                      <a:round/>
                      <a:headEnd type="none" w="med" len="med"/>
                      <a:tailEnd type="none" w="med" len="med"/>
                    </a:lnT>
                    <a:solidFill>
                      <a:schemeClr val="bg1"/>
                    </a:solidFill>
                  </a:tcPr>
                </a:tc>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1862001708"/>
              </p:ext>
            </p:extLst>
          </p:nvPr>
        </p:nvGraphicFramePr>
        <p:xfrm>
          <a:off x="466867" y="4936166"/>
          <a:ext cx="853854" cy="708209"/>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853854"/>
              </a:tblGrid>
              <a:tr h="356852">
                <a:tc>
                  <a:txBody>
                    <a:bodyPr/>
                    <a:lstStyle/>
                    <a:p>
                      <a:pPr algn="ctr"/>
                      <a:r>
                        <a:rPr lang="es-ES" sz="1600" b="1" dirty="0" smtClean="0">
                          <a:latin typeface="Avenir Heavy"/>
                          <a:cs typeface="Avenir Heavy"/>
                        </a:rPr>
                        <a:t>Euro</a:t>
                      </a:r>
                    </a:p>
                  </a:txBody>
                  <a:tcPr>
                    <a:lnB w="12700" cap="flat" cmpd="sng" algn="ctr">
                      <a:solidFill>
                        <a:srgbClr val="000000"/>
                      </a:solidFill>
                      <a:prstDash val="solid"/>
                      <a:round/>
                      <a:headEnd type="none" w="med" len="med"/>
                      <a:tailEnd type="none" w="med" len="med"/>
                    </a:lnB>
                    <a:solidFill>
                      <a:srgbClr val="FFFFFF"/>
                    </a:solidFill>
                  </a:tcPr>
                </a:tc>
              </a:tr>
              <a:tr h="351357">
                <a:tc>
                  <a:txBody>
                    <a:bodyPr/>
                    <a:lstStyle/>
                    <a:p>
                      <a:pPr algn="ctr"/>
                      <a:r>
                        <a:rPr lang="es-ES" sz="1600" dirty="0" smtClean="0">
                          <a:latin typeface="+mn-lt"/>
                        </a:rPr>
                        <a:t>19.58</a:t>
                      </a:r>
                      <a:endParaRPr lang="es-ES" sz="1600" dirty="0" smtClean="0">
                        <a:latin typeface="+mn-lt"/>
                      </a:endParaRPr>
                    </a:p>
                  </a:txBody>
                  <a:tcPr>
                    <a:lnT w="12700" cap="flat" cmpd="sng" algn="ctr">
                      <a:solidFill>
                        <a:srgbClr val="000000"/>
                      </a:solidFill>
                      <a:prstDash val="solid"/>
                      <a:round/>
                      <a:headEnd type="none" w="med" len="med"/>
                      <a:tailEnd type="none" w="med" len="med"/>
                    </a:lnT>
                    <a:solidFill>
                      <a:srgbClr val="FFFFFF"/>
                    </a:solidFill>
                  </a:tcPr>
                </a:tc>
              </a:tr>
            </a:tbl>
          </a:graphicData>
        </a:graphic>
      </p:graphicFrame>
      <p:sp>
        <p:nvSpPr>
          <p:cNvPr id="20" name="CuadroTexto 19"/>
          <p:cNvSpPr txBox="1"/>
          <p:nvPr/>
        </p:nvSpPr>
        <p:spPr>
          <a:xfrm>
            <a:off x="308630" y="3367365"/>
            <a:ext cx="1191480" cy="430887"/>
          </a:xfrm>
          <a:prstGeom prst="rect">
            <a:avLst/>
          </a:prstGeom>
          <a:noFill/>
        </p:spPr>
        <p:txBody>
          <a:bodyPr wrap="none" lIns="91440" tIns="45720" rIns="91440" bIns="45720">
            <a:spAutoFit/>
          </a:bodyPr>
          <a:lstStyle>
            <a:defPPr>
              <a:defRPr lang="es-ES"/>
            </a:defPPr>
            <a:lvl1pPr algn="ctr">
              <a:defRPr sz="1100" cap="small">
                <a:ln w="0"/>
                <a:solidFill>
                  <a:schemeClr val="tx1"/>
                </a:solidFill>
                <a:effectLst>
                  <a:glow rad="228600">
                    <a:schemeClr val="bg1">
                      <a:alpha val="81000"/>
                    </a:schemeClr>
                  </a:glow>
                  <a:outerShdw blurRad="38100" dist="19050" dir="2700000" algn="tl" rotWithShape="0">
                    <a:schemeClr val="dk1">
                      <a:alpha val="40000"/>
                    </a:schemeClr>
                  </a:outerShdw>
                </a:effectLst>
                <a:latin typeface="Arial Black" panose="020B0A040201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S_tradnl" b="1" dirty="0">
                <a:effectLst>
                  <a:outerShdw blurRad="38100" dist="19050" dir="2700000" algn="tl" rotWithShape="0">
                    <a:schemeClr val="dk1">
                      <a:alpha val="40000"/>
                    </a:schemeClr>
                  </a:outerShdw>
                </a:effectLst>
                <a:latin typeface="Avenir Black"/>
                <a:cs typeface="Avenir Black"/>
              </a:rPr>
              <a:t>Tipo de </a:t>
            </a:r>
            <a:r>
              <a:rPr lang="es-ES_tradnl" b="1" dirty="0" smtClean="0">
                <a:effectLst>
                  <a:outerShdw blurRad="38100" dist="19050" dir="2700000" algn="tl" rotWithShape="0">
                    <a:schemeClr val="dk1">
                      <a:alpha val="40000"/>
                    </a:schemeClr>
                  </a:outerShdw>
                </a:effectLst>
                <a:latin typeface="Avenir Black"/>
                <a:cs typeface="Avenir Black"/>
              </a:rPr>
              <a:t>Cambio</a:t>
            </a:r>
          </a:p>
          <a:p>
            <a:r>
              <a:rPr lang="es-ES_tradnl" b="1" dirty="0" smtClean="0">
                <a:effectLst>
                  <a:outerShdw blurRad="38100" dist="19050" dir="2700000" algn="tl" rotWithShape="0">
                    <a:schemeClr val="dk1">
                      <a:alpha val="40000"/>
                    </a:schemeClr>
                  </a:outerShdw>
                </a:effectLst>
                <a:latin typeface="Avenir Black"/>
                <a:cs typeface="Avenir Black"/>
              </a:rPr>
              <a:t>FIX</a:t>
            </a:r>
            <a:endParaRPr lang="es-ES_tradnl" b="1" dirty="0">
              <a:effectLst>
                <a:outerShdw blurRad="38100" dist="19050" dir="2700000" algn="tl" rotWithShape="0">
                  <a:schemeClr val="dk1">
                    <a:alpha val="40000"/>
                  </a:schemeClr>
                </a:outerShdw>
              </a:effectLst>
              <a:latin typeface="Avenir Black"/>
              <a:cs typeface="Avenir Black"/>
            </a:endParaRPr>
          </a:p>
        </p:txBody>
      </p:sp>
      <p:sp>
        <p:nvSpPr>
          <p:cNvPr id="21" name="2 CuadroTexto"/>
          <p:cNvSpPr txBox="1"/>
          <p:nvPr/>
        </p:nvSpPr>
        <p:spPr>
          <a:xfrm>
            <a:off x="232753" y="2151906"/>
            <a:ext cx="1348196" cy="707886"/>
          </a:xfrm>
          <a:prstGeom prst="rect">
            <a:avLst/>
          </a:prstGeom>
          <a:noFill/>
        </p:spPr>
        <p:txBody>
          <a:bodyPr wrap="square" rtlCol="0">
            <a:spAutoFit/>
          </a:bodyPr>
          <a:lstStyle>
            <a:defPPr>
              <a:defRPr lang="es-ES"/>
            </a:defPPr>
            <a:lvl1pPr>
              <a:defRPr sz="1000">
                <a:solidFill>
                  <a:srgbClr val="FFC000"/>
                </a:solidFill>
                <a:latin typeface="Arial Narrow"/>
                <a:cs typeface="Arial Narrow"/>
              </a:defRPr>
            </a:lvl1pPr>
          </a:lstStyle>
          <a:p>
            <a:pPr lvl="0" algn="ctr"/>
            <a:r>
              <a:rPr lang="es-ES" sz="800" b="1" dirty="0" smtClean="0">
                <a:solidFill>
                  <a:schemeClr val="tx1"/>
                </a:solidFill>
                <a:latin typeface="Avenir Book"/>
                <a:cs typeface="Avenir Book"/>
              </a:rPr>
              <a:t>“Lo </a:t>
            </a:r>
            <a:r>
              <a:rPr lang="es-ES" sz="800" b="1" dirty="0">
                <a:solidFill>
                  <a:schemeClr val="tx1"/>
                </a:solidFill>
                <a:latin typeface="Avenir Book"/>
                <a:cs typeface="Avenir Book"/>
              </a:rPr>
              <a:t>que hacemos por los demás y por el mundo permanece y es inmortal</a:t>
            </a:r>
            <a:r>
              <a:rPr lang="es-ES" sz="800" b="1" dirty="0" smtClean="0">
                <a:solidFill>
                  <a:schemeClr val="tx1"/>
                </a:solidFill>
                <a:latin typeface="Avenir Book"/>
                <a:cs typeface="Avenir Book"/>
              </a:rPr>
              <a:t>.” </a:t>
            </a:r>
          </a:p>
          <a:p>
            <a:pPr lvl="0" algn="ctr"/>
            <a:r>
              <a:rPr lang="es-ES" sz="800" b="1" i="1" dirty="0" smtClean="0">
                <a:solidFill>
                  <a:schemeClr val="tx1"/>
                </a:solidFill>
                <a:latin typeface="Avenir Book"/>
                <a:cs typeface="Avenir Book"/>
              </a:rPr>
              <a:t>Albert </a:t>
            </a:r>
            <a:r>
              <a:rPr lang="es-ES" sz="800" b="1" i="1" dirty="0">
                <a:solidFill>
                  <a:schemeClr val="tx1"/>
                </a:solidFill>
                <a:latin typeface="Avenir Book"/>
                <a:cs typeface="Avenir Book"/>
              </a:rPr>
              <a:t>Pine</a:t>
            </a:r>
            <a:endParaRPr lang="en-US" sz="800" b="1" i="1" dirty="0">
              <a:solidFill>
                <a:schemeClr val="tx1"/>
              </a:solidFill>
              <a:latin typeface="Avenir Book"/>
              <a:cs typeface="Avenir Book"/>
            </a:endParaRPr>
          </a:p>
        </p:txBody>
      </p:sp>
      <p:pic>
        <p:nvPicPr>
          <p:cNvPr id="2" name="Imagen 1" descr="Icono2a.jp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223" y="6251736"/>
            <a:ext cx="966587" cy="690419"/>
          </a:xfrm>
          <a:prstGeom prst="rect">
            <a:avLst/>
          </a:prstGeom>
          <a:ln>
            <a:noFill/>
          </a:ln>
          <a:effectLst>
            <a:outerShdw blurRad="292100" dist="139700" dir="2700000" algn="tl" rotWithShape="0">
              <a:srgbClr val="333333">
                <a:alpha val="65000"/>
              </a:srgbClr>
            </a:outerShdw>
          </a:effectLst>
        </p:spPr>
      </p:pic>
      <p:pic>
        <p:nvPicPr>
          <p:cNvPr id="22" name="Imagen 21" descr="logos_IMCE4.jpg">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l="14970" r="14353"/>
          <a:stretch/>
        </p:blipFill>
        <p:spPr>
          <a:xfrm>
            <a:off x="402944" y="7322788"/>
            <a:ext cx="1020245" cy="530925"/>
          </a:xfrm>
          <a:prstGeom prst="rect">
            <a:avLst/>
          </a:prstGeom>
          <a:ln>
            <a:noFill/>
          </a:ln>
          <a:effectLst>
            <a:outerShdw blurRad="292100" dist="139700" dir="2700000" algn="tl" rotWithShape="0">
              <a:srgbClr val="333333">
                <a:alpha val="65000"/>
              </a:srgbClr>
            </a:outerShdw>
          </a:effectLst>
        </p:spPr>
      </p:pic>
      <p:sp>
        <p:nvSpPr>
          <p:cNvPr id="23" name="CuadroTexto 2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20 </a:t>
            </a:r>
            <a:r>
              <a:rPr lang="es-ES" b="1" dirty="0" smtClean="0">
                <a:latin typeface="Avenir Heavy"/>
                <a:cs typeface="Avenir Heavy"/>
              </a:rPr>
              <a:t>de abril de 2016 </a:t>
            </a:r>
          </a:p>
        </p:txBody>
      </p:sp>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15">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26" name="Imagen 25" descr="El economista.jpg">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58" y="1634674"/>
            <a:ext cx="1613888" cy="394775"/>
          </a:xfrm>
          <a:prstGeom prst="rect">
            <a:avLst/>
          </a:prstGeom>
          <a:noFill/>
          <a:ln>
            <a:noFill/>
          </a:ln>
        </p:spPr>
      </p:pic>
      <p:sp>
        <p:nvSpPr>
          <p:cNvPr id="27" name="CuadroTexto 26"/>
          <p:cNvSpPr txBox="1"/>
          <p:nvPr/>
        </p:nvSpPr>
        <p:spPr>
          <a:xfrm>
            <a:off x="1657293" y="1917217"/>
            <a:ext cx="4844242" cy="1834092"/>
          </a:xfrm>
          <a:prstGeom prst="rect">
            <a:avLst/>
          </a:prstGeom>
          <a:noFill/>
        </p:spPr>
        <p:txBody>
          <a:bodyPr wrap="square" rtlCol="0">
            <a:spAutoFit/>
          </a:bodyPr>
          <a:lstStyle/>
          <a:p>
            <a:r>
              <a:rPr lang="es-ES" sz="1400" b="1" dirty="0">
                <a:latin typeface="Avenir Book"/>
                <a:cs typeface="Avenir Book"/>
              </a:rPr>
              <a:t>Medidas anunciadas para Pemex, razonables: </a:t>
            </a:r>
            <a:r>
              <a:rPr lang="es-ES" sz="1400" b="1" dirty="0" smtClean="0">
                <a:latin typeface="Avenir Book"/>
                <a:cs typeface="Avenir Book"/>
              </a:rPr>
              <a:t>IMEF</a:t>
            </a:r>
          </a:p>
          <a:p>
            <a:pPr algn="just">
              <a:lnSpc>
                <a:spcPct val="90000"/>
              </a:lnSpc>
            </a:pPr>
            <a:r>
              <a:rPr lang="es-ES" sz="1100" dirty="0">
                <a:latin typeface="Avenir Book"/>
                <a:cs typeface="Avenir Book"/>
              </a:rPr>
              <a:t>El Instituto Mexicano de Ejecutivos de Finanzas (IMEF) afirmó que las medidas anunciadas por el gobierno federal para inyectarle capital a Petróleos Mexicanos (Pemex) le permitirán resolver sus problemas de liquidez de corto plazo y no generarán presiones para el gasto </a:t>
            </a:r>
            <a:r>
              <a:rPr lang="es-ES" sz="1100" dirty="0" smtClean="0">
                <a:latin typeface="Avenir Book"/>
                <a:cs typeface="Avenir Book"/>
              </a:rPr>
              <a:t>público. Joaquín </a:t>
            </a:r>
            <a:r>
              <a:rPr lang="es-ES" sz="1100" dirty="0">
                <a:latin typeface="Avenir Book"/>
                <a:cs typeface="Avenir Book"/>
              </a:rPr>
              <a:t>Gándara Ruiz Esparza, presidente nacional del IMEF, exhortó a las autoridades a continuar resolviendo los problemas estructurales de Pemex, heredados de muchas administraciones atrás, como la carga fiscal, entre otros</a:t>
            </a:r>
            <a:r>
              <a:rPr lang="es-ES" sz="1100" dirty="0" smtClean="0">
                <a:latin typeface="Avenir Book"/>
                <a:cs typeface="Avenir Book"/>
              </a:rPr>
              <a:t>. “</a:t>
            </a:r>
            <a:r>
              <a:rPr lang="es-ES" sz="1100" dirty="0">
                <a:latin typeface="Avenir Book"/>
                <a:cs typeface="Avenir Book"/>
              </a:rPr>
              <a:t>Consideramos que la administración actual de Pemex tiene el conocimiento, la capacidad y la visión de largo plazo que se requiere, para enfrentar los complejos retos estructurales </a:t>
            </a:r>
            <a:r>
              <a:rPr lang="es-ES" sz="1100" dirty="0" smtClean="0">
                <a:latin typeface="Avenir Book"/>
                <a:cs typeface="Avenir Book"/>
              </a:rPr>
              <a:t>futuros”.</a:t>
            </a:r>
            <a:endParaRPr lang="es-ES" sz="1100" dirty="0">
              <a:latin typeface="Avenir Book"/>
              <a:cs typeface="Avenir Book"/>
            </a:endParaRPr>
          </a:p>
        </p:txBody>
      </p:sp>
      <p:pic>
        <p:nvPicPr>
          <p:cNvPr id="28" name="Imagen 27" descr="El Financiero.tiff">
            <a:hlinkClick r:id="rId19"/>
          </p:cNvPr>
          <p:cNvPicPr>
            <a:picLocks/>
          </p:cNvPicPr>
          <p:nvPr/>
        </p:nvPicPr>
        <p:blipFill rotWithShape="1">
          <a:blip r:embed="rId20">
            <a:extLst>
              <a:ext uri="{28A0092B-C50C-407E-A947-70E740481C1C}">
                <a14:useLocalDpi xmlns:a14="http://schemas.microsoft.com/office/drawing/2010/main" val="0"/>
              </a:ext>
            </a:extLst>
          </a:blip>
          <a:srcRect l="-184" t="5430" r="1795" b="4838"/>
          <a:stretch/>
        </p:blipFill>
        <p:spPr>
          <a:xfrm>
            <a:off x="1752736" y="3917765"/>
            <a:ext cx="1515111" cy="270521"/>
          </a:xfrm>
          <a:prstGeom prst="rect">
            <a:avLst/>
          </a:prstGeom>
          <a:noFill/>
          <a:ln>
            <a:noFill/>
          </a:ln>
        </p:spPr>
      </p:pic>
      <p:sp>
        <p:nvSpPr>
          <p:cNvPr id="29" name="CuadroTexto 28"/>
          <p:cNvSpPr txBox="1"/>
          <p:nvPr/>
        </p:nvSpPr>
        <p:spPr>
          <a:xfrm>
            <a:off x="1657293" y="4158893"/>
            <a:ext cx="4876641" cy="2138790"/>
          </a:xfrm>
          <a:prstGeom prst="rect">
            <a:avLst/>
          </a:prstGeom>
          <a:noFill/>
        </p:spPr>
        <p:txBody>
          <a:bodyPr wrap="square" rtlCol="0">
            <a:spAutoFit/>
          </a:bodyPr>
          <a:lstStyle/>
          <a:p>
            <a:pPr algn="just"/>
            <a:r>
              <a:rPr lang="es-ES" sz="1400" b="1" dirty="0">
                <a:latin typeface="Avenir Book"/>
                <a:cs typeface="Avenir Book"/>
              </a:rPr>
              <a:t>Pemex busca socios con </a:t>
            </a:r>
            <a:r>
              <a:rPr lang="es-ES" sz="1400" b="1" dirty="0" smtClean="0">
                <a:latin typeface="Avenir Book"/>
                <a:cs typeface="Avenir Book"/>
              </a:rPr>
              <a:t>urgencia</a:t>
            </a:r>
          </a:p>
          <a:p>
            <a:pPr algn="just">
              <a:lnSpc>
                <a:spcPct val="90000"/>
              </a:lnSpc>
            </a:pPr>
            <a:r>
              <a:rPr lang="es-ES" sz="1100" dirty="0">
                <a:latin typeface="Avenir Book"/>
                <a:cs typeface="Avenir Book"/>
              </a:rPr>
              <a:t>Dos años después de haber sido aprobada la reforma energética, el nuevo director general de Pemex se enfrenta a una carrera contra el tiempo para atraer a socios que puedan capitalizar a la petrolera, a fin de rescatar a la empresa de la depresión que vive desde hace 11 años</a:t>
            </a:r>
            <a:r>
              <a:rPr lang="es-ES" sz="1100" dirty="0" smtClean="0">
                <a:latin typeface="Avenir Book"/>
                <a:cs typeface="Avenir Book"/>
              </a:rPr>
              <a:t>.</a:t>
            </a:r>
            <a:r>
              <a:rPr lang="es-ES" sz="1100" dirty="0">
                <a:latin typeface="Avenir Book"/>
                <a:cs typeface="Avenir Book"/>
              </a:rPr>
              <a:t> </a:t>
            </a:r>
            <a:r>
              <a:rPr lang="es-ES" sz="1100" dirty="0" smtClean="0">
                <a:latin typeface="Avenir Book"/>
                <a:cs typeface="Avenir Book"/>
              </a:rPr>
              <a:t>“</a:t>
            </a:r>
            <a:r>
              <a:rPr lang="es-ES" sz="1100" dirty="0">
                <a:latin typeface="Avenir Book"/>
                <a:cs typeface="Avenir Book"/>
              </a:rPr>
              <a:t>Si Pemex no encuentra socios para el próximo año, vamos a estar en serios problemas”, aseguró González Anaya ayer en entrevista desde Nueva York con </a:t>
            </a:r>
            <a:r>
              <a:rPr lang="es-ES" sz="1100" dirty="0" err="1">
                <a:latin typeface="Avenir Book"/>
                <a:cs typeface="Avenir Book"/>
              </a:rPr>
              <a:t>Bloomberg</a:t>
            </a:r>
            <a:r>
              <a:rPr lang="es-ES" sz="1100" dirty="0">
                <a:latin typeface="Avenir Book"/>
                <a:cs typeface="Avenir Book"/>
              </a:rPr>
              <a:t> </a:t>
            </a:r>
            <a:r>
              <a:rPr lang="es-ES" sz="1100" dirty="0" smtClean="0">
                <a:latin typeface="Avenir Book"/>
                <a:cs typeface="Avenir Book"/>
              </a:rPr>
              <a:t>TV.</a:t>
            </a:r>
            <a:r>
              <a:rPr lang="es-ES" sz="1100" dirty="0">
                <a:latin typeface="Avenir Book"/>
                <a:cs typeface="Avenir Book"/>
              </a:rPr>
              <a:t> </a:t>
            </a:r>
            <a:r>
              <a:rPr lang="es-ES" sz="1100" dirty="0" smtClean="0">
                <a:latin typeface="Avenir Book"/>
                <a:cs typeface="Avenir Book"/>
              </a:rPr>
              <a:t>González </a:t>
            </a:r>
            <a:r>
              <a:rPr lang="es-ES" sz="1100" dirty="0">
                <a:latin typeface="Avenir Book"/>
                <a:cs typeface="Avenir Book"/>
              </a:rPr>
              <a:t>Anaya y el secretario de Hacienda, Luis </a:t>
            </a:r>
            <a:r>
              <a:rPr lang="es-ES" sz="1100" dirty="0" err="1">
                <a:latin typeface="Avenir Book"/>
                <a:cs typeface="Avenir Book"/>
              </a:rPr>
              <a:t>Videgaray</a:t>
            </a:r>
            <a:r>
              <a:rPr lang="es-ES" sz="1100" dirty="0">
                <a:latin typeface="Avenir Book"/>
                <a:cs typeface="Avenir Book"/>
              </a:rPr>
              <a:t> se reunieron ayer en Nueva York con inversionistas, analistas y directivos de instituciones financieras, con la intención de refrendar las perspectivas económicas de la empresa, así como las oportunidades de inversión que se presentan como resultado de la puesta en marcha de la Reforma Energética.</a:t>
            </a:r>
            <a:endParaRPr lang="es-ES" sz="1100" dirty="0">
              <a:latin typeface="Avenir Book"/>
              <a:cs typeface="Avenir Book"/>
            </a:endParaRPr>
          </a:p>
        </p:txBody>
      </p:sp>
      <p:pic>
        <p:nvPicPr>
          <p:cNvPr id="30" name="Imagen 29">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44558" y="6374884"/>
            <a:ext cx="1302821" cy="324000"/>
          </a:xfrm>
          <a:prstGeom prst="rect">
            <a:avLst/>
          </a:prstGeom>
          <a:noFill/>
          <a:ln>
            <a:noFill/>
          </a:ln>
        </p:spPr>
      </p:pic>
      <p:sp>
        <p:nvSpPr>
          <p:cNvPr id="31" name="CuadroTexto 30"/>
          <p:cNvSpPr txBox="1"/>
          <p:nvPr/>
        </p:nvSpPr>
        <p:spPr>
          <a:xfrm>
            <a:off x="1685644" y="6680633"/>
            <a:ext cx="4893910" cy="1831270"/>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Impacta el petróleo crecimiento </a:t>
            </a:r>
            <a:r>
              <a:rPr lang="es-ES" sz="1400" dirty="0" smtClean="0">
                <a:latin typeface="Avenir Book"/>
                <a:cs typeface="Avenir Book"/>
              </a:rPr>
              <a:t>estatal</a:t>
            </a:r>
          </a:p>
          <a:p>
            <a:r>
              <a:rPr lang="es-ES" sz="1100" b="0" dirty="0">
                <a:latin typeface="Avenir Book"/>
                <a:cs typeface="Avenir Book"/>
              </a:rPr>
              <a:t>La baja en precios del crudo hundió la actividad económica de estados petroleros como Campeche y Tabasco y amplió aún más la brecha entre el Producto Interno Bruto (PIB) de las </a:t>
            </a:r>
            <a:r>
              <a:rPr lang="es-ES" sz="1100" b="0" dirty="0" smtClean="0">
                <a:latin typeface="Avenir Book"/>
                <a:cs typeface="Avenir Book"/>
              </a:rPr>
              <a:t>entidades. En </a:t>
            </a:r>
            <a:r>
              <a:rPr lang="es-ES" sz="1100" b="0" dirty="0">
                <a:latin typeface="Avenir Book"/>
                <a:cs typeface="Avenir Book"/>
              </a:rPr>
              <a:t>2015, el PIB nacional avanzó 2.5 por ciento anual en una coyuntura de menor ritmo de crecimiento global, revelan los Indicadores Regionales de Actividad Económica 2016 (IRAE) de </a:t>
            </a:r>
            <a:r>
              <a:rPr lang="es-ES" sz="1100" b="0" dirty="0" smtClean="0">
                <a:latin typeface="Avenir Book"/>
                <a:cs typeface="Avenir Book"/>
              </a:rPr>
              <a:t>Banamex. Ese </a:t>
            </a:r>
            <a:r>
              <a:rPr lang="es-ES" sz="1100" b="0" dirty="0">
                <a:latin typeface="Avenir Book"/>
                <a:cs typeface="Avenir Book"/>
              </a:rPr>
              <a:t>año, la diferencia entre el desempeño de Querétaro, entidad con mayor incremento del PIB, y Campeche, que se ubicó al final de la tabla, es de 16.2 puntos porcentuales</a:t>
            </a:r>
            <a:r>
              <a:rPr lang="es-ES" sz="1100" b="0" dirty="0" smtClean="0">
                <a:latin typeface="Avenir Book"/>
                <a:cs typeface="Avenir Book"/>
              </a:rPr>
              <a:t>.</a:t>
            </a:r>
            <a:endParaRPr lang="es-ES" sz="1100" b="0" dirty="0">
              <a:latin typeface="Avenir Book"/>
              <a:cs typeface="Avenir Book"/>
            </a:endParaRPr>
          </a:p>
        </p:txBody>
      </p:sp>
    </p:spTree>
    <p:extLst>
      <p:ext uri="{BB962C8B-B14F-4D97-AF65-F5344CB8AC3E}">
        <p14:creationId xmlns:p14="http://schemas.microsoft.com/office/powerpoint/2010/main" val="28839082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505621" y="2795824"/>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00" y="1460225"/>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37" name="Imagen 3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395" y="8726354"/>
            <a:ext cx="359997" cy="359997"/>
          </a:xfrm>
          <a:prstGeom prst="rect">
            <a:avLst/>
          </a:prstGeom>
        </p:spPr>
      </p:pic>
      <p:pic>
        <p:nvPicPr>
          <p:cNvPr id="38" name="Imagen 3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912" y="8766902"/>
            <a:ext cx="288000" cy="288000"/>
          </a:xfrm>
          <a:prstGeom prst="rect">
            <a:avLst/>
          </a:prstGeom>
        </p:spPr>
      </p:pic>
      <p:pic>
        <p:nvPicPr>
          <p:cNvPr id="39" name="Imagen 3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828" y="8760041"/>
            <a:ext cx="294861" cy="294861"/>
          </a:xfrm>
          <a:prstGeom prst="rect">
            <a:avLst/>
          </a:prstGeom>
        </p:spPr>
      </p:pic>
      <p:sp>
        <p:nvSpPr>
          <p:cNvPr id="56" name="CuadroTexto 55"/>
          <p:cNvSpPr txBox="1"/>
          <p:nvPr/>
        </p:nvSpPr>
        <p:spPr>
          <a:xfrm>
            <a:off x="260131" y="1476178"/>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Últimos Folios:</a:t>
            </a:r>
          </a:p>
        </p:txBody>
      </p:sp>
      <p:sp>
        <p:nvSpPr>
          <p:cNvPr id="46" name="CuadroTexto 45"/>
          <p:cNvSpPr txBox="1"/>
          <p:nvPr/>
        </p:nvSpPr>
        <p:spPr>
          <a:xfrm>
            <a:off x="1667561" y="6485849"/>
            <a:ext cx="4874456" cy="2215991"/>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Mitsubishi admite haber manipulado pruebas de rendimiento </a:t>
            </a:r>
            <a:r>
              <a:rPr lang="es-ES" sz="1400" dirty="0"/>
              <a:t>	</a:t>
            </a:r>
          </a:p>
          <a:p>
            <a:r>
              <a:rPr lang="es-ES" sz="1100" b="0" dirty="0">
                <a:latin typeface="Avenir Book"/>
                <a:cs typeface="Avenir Book"/>
              </a:rPr>
              <a:t>Mitsubishi Motors admitió que alteró de manera intencional pruebas sobre rendimiento de combustible en 625 mil vehículos que vendió en Japón, y que ya investiga si alcanzó unidades en Europa y Estados </a:t>
            </a:r>
            <a:r>
              <a:rPr lang="es-ES" sz="1100" b="0" dirty="0" smtClean="0">
                <a:latin typeface="Avenir Book"/>
                <a:cs typeface="Avenir Book"/>
              </a:rPr>
              <a:t>Unidos. Ofrecemos </a:t>
            </a:r>
            <a:r>
              <a:rPr lang="es-ES" sz="1100" b="0" dirty="0">
                <a:latin typeface="Avenir Book"/>
                <a:cs typeface="Avenir Book"/>
              </a:rPr>
              <a:t>nuestras más profundas disculpas, dijo el presidente del sexto productor japonés de automóviles, </a:t>
            </a:r>
            <a:r>
              <a:rPr lang="es-ES" sz="1100" b="0" dirty="0" err="1">
                <a:latin typeface="Avenir Book"/>
                <a:cs typeface="Avenir Book"/>
              </a:rPr>
              <a:t>Tetsuro</a:t>
            </a:r>
            <a:r>
              <a:rPr lang="es-ES" sz="1100" b="0" dirty="0">
                <a:latin typeface="Avenir Book"/>
                <a:cs typeface="Avenir Book"/>
              </a:rPr>
              <a:t> </a:t>
            </a:r>
            <a:r>
              <a:rPr lang="es-ES" sz="1100" b="0" dirty="0" err="1">
                <a:latin typeface="Avenir Book"/>
                <a:cs typeface="Avenir Book"/>
              </a:rPr>
              <a:t>Aikawa</a:t>
            </a:r>
            <a:r>
              <a:rPr lang="es-ES" sz="1100" b="0" dirty="0">
                <a:latin typeface="Avenir Book"/>
                <a:cs typeface="Avenir Book"/>
              </a:rPr>
              <a:t>, quien agregó que antes de pensar en su renuncia, se dedicará a determinar que fue lo que ocurrió</a:t>
            </a:r>
            <a:r>
              <a:rPr lang="es-ES" sz="1100" b="0" dirty="0" smtClean="0">
                <a:latin typeface="Avenir Book"/>
                <a:cs typeface="Avenir Book"/>
              </a:rPr>
              <a:t>. </a:t>
            </a:r>
            <a:r>
              <a:rPr lang="es-ES" sz="1100" b="0" dirty="0">
                <a:latin typeface="Avenir Book"/>
                <a:cs typeface="Avenir Book"/>
              </a:rPr>
              <a:t>Las pruebas no se ajustaron a las normas oficiales japonesas, y la alteración de los resultados buscaba mostrar mejor rendimiento, añadió el ejecutivo que se dijo responsable de los hechos pero no culpable pues no estaba al tanto.	</a:t>
            </a:r>
          </a:p>
        </p:txBody>
      </p:sp>
      <p:sp>
        <p:nvSpPr>
          <p:cNvPr id="49" name="CuadroTexto 48"/>
          <p:cNvSpPr txBox="1"/>
          <p:nvPr/>
        </p:nvSpPr>
        <p:spPr>
          <a:xfrm>
            <a:off x="1709787" y="1880189"/>
            <a:ext cx="4874456" cy="2491451"/>
          </a:xfrm>
          <a:prstGeom prst="rect">
            <a:avLst/>
          </a:prstGeom>
          <a:noFill/>
        </p:spPr>
        <p:txBody>
          <a:bodyPr wrap="square" rtlCol="0">
            <a:spAutoFit/>
          </a:bodyPr>
          <a:lstStyle>
            <a:defPPr>
              <a:defRPr lang="es-ES"/>
            </a:defPPr>
            <a:lvl1pPr algn="just">
              <a:defRPr sz="1400" b="1">
                <a:latin typeface="Microsoft Tai Le"/>
                <a:cs typeface="Microsoft Tai Le"/>
              </a:defRPr>
            </a:lvl1pPr>
          </a:lstStyle>
          <a:p>
            <a:r>
              <a:rPr lang="es-ES" dirty="0">
                <a:latin typeface="Avenir Book"/>
                <a:cs typeface="Avenir Book"/>
              </a:rPr>
              <a:t>Se </a:t>
            </a:r>
            <a:r>
              <a:rPr lang="es-ES" dirty="0" err="1">
                <a:latin typeface="Avenir Book"/>
                <a:cs typeface="Avenir Book"/>
              </a:rPr>
              <a:t>subirán</a:t>
            </a:r>
            <a:r>
              <a:rPr lang="es-ES" dirty="0">
                <a:latin typeface="Avenir Book"/>
                <a:cs typeface="Avenir Book"/>
              </a:rPr>
              <a:t> las tasas de </a:t>
            </a:r>
            <a:r>
              <a:rPr lang="es-ES" dirty="0" err="1">
                <a:latin typeface="Avenir Book"/>
                <a:cs typeface="Avenir Book"/>
              </a:rPr>
              <a:t>interés</a:t>
            </a:r>
            <a:r>
              <a:rPr lang="es-ES" dirty="0">
                <a:latin typeface="Avenir Book"/>
                <a:cs typeface="Avenir Book"/>
              </a:rPr>
              <a:t> sin titubear: </a:t>
            </a:r>
            <a:r>
              <a:rPr lang="es-ES" dirty="0" err="1">
                <a:latin typeface="Avenir Book"/>
                <a:cs typeface="Avenir Book"/>
              </a:rPr>
              <a:t>Carstens</a:t>
            </a:r>
            <a:r>
              <a:rPr lang="es-ES" dirty="0">
                <a:latin typeface="Avenir Book"/>
                <a:cs typeface="Avenir Book"/>
              </a:rPr>
              <a:t> </a:t>
            </a:r>
            <a:endParaRPr lang="es-ES" dirty="0">
              <a:latin typeface="Avenir Book"/>
              <a:cs typeface="Avenir Book"/>
            </a:endParaRPr>
          </a:p>
          <a:p>
            <a:pPr>
              <a:lnSpc>
                <a:spcPct val="90000"/>
              </a:lnSpc>
            </a:pPr>
            <a:r>
              <a:rPr lang="es-ES" sz="1100" b="0" dirty="0">
                <a:latin typeface="Avenir Book"/>
                <a:cs typeface="Avenir Book"/>
              </a:rPr>
              <a:t>El gobernador del Banco de </a:t>
            </a:r>
            <a:r>
              <a:rPr lang="es-ES" sz="1100" b="0" dirty="0" err="1">
                <a:latin typeface="Avenir Book"/>
                <a:cs typeface="Avenir Book"/>
              </a:rPr>
              <a:t>México</a:t>
            </a:r>
            <a:r>
              <a:rPr lang="es-ES" sz="1100" b="0" dirty="0">
                <a:latin typeface="Avenir Book"/>
                <a:cs typeface="Avenir Book"/>
              </a:rPr>
              <a:t>, </a:t>
            </a:r>
            <a:r>
              <a:rPr lang="es-ES" sz="1100" b="0" dirty="0" err="1">
                <a:latin typeface="Avenir Book"/>
                <a:cs typeface="Avenir Book"/>
              </a:rPr>
              <a:t>Agustín</a:t>
            </a:r>
            <a:r>
              <a:rPr lang="es-ES" sz="1100" b="0" dirty="0">
                <a:latin typeface="Avenir Book"/>
                <a:cs typeface="Avenir Book"/>
              </a:rPr>
              <a:t> </a:t>
            </a:r>
            <a:r>
              <a:rPr lang="es-ES" sz="1100" b="0" dirty="0" err="1">
                <a:latin typeface="Avenir Book"/>
                <a:cs typeface="Avenir Book"/>
              </a:rPr>
              <a:t>Carstens</a:t>
            </a:r>
            <a:r>
              <a:rPr lang="es-ES" sz="1100" b="0" dirty="0">
                <a:latin typeface="Avenir Book"/>
                <a:cs typeface="Avenir Book"/>
              </a:rPr>
              <a:t>, dijo que esa </a:t>
            </a:r>
            <a:r>
              <a:rPr lang="es-ES" sz="1100" b="0" dirty="0" err="1">
                <a:latin typeface="Avenir Book"/>
                <a:cs typeface="Avenir Book"/>
              </a:rPr>
              <a:t>institución</a:t>
            </a:r>
            <a:r>
              <a:rPr lang="es-ES" sz="1100" b="0" dirty="0">
                <a:latin typeface="Avenir Book"/>
                <a:cs typeface="Avenir Book"/>
              </a:rPr>
              <a:t> no titubeará en subir las tasas de </a:t>
            </a:r>
            <a:r>
              <a:rPr lang="es-ES" sz="1100" b="0" dirty="0" err="1" smtClean="0">
                <a:latin typeface="Avenir Book"/>
                <a:cs typeface="Avenir Book"/>
              </a:rPr>
              <a:t>interés</a:t>
            </a:r>
            <a:r>
              <a:rPr lang="es-ES" sz="1100" b="0" dirty="0" smtClean="0">
                <a:latin typeface="Avenir Book"/>
                <a:cs typeface="Avenir Book"/>
              </a:rPr>
              <a:t> </a:t>
            </a:r>
            <a:r>
              <a:rPr lang="es-ES" sz="1100" b="0" dirty="0">
                <a:latin typeface="Avenir Book"/>
                <a:cs typeface="Avenir Book"/>
              </a:rPr>
              <a:t>para lograr su objetivo de </a:t>
            </a:r>
            <a:r>
              <a:rPr lang="es-ES" sz="1100" b="0" dirty="0" err="1">
                <a:latin typeface="Avenir Book"/>
                <a:cs typeface="Avenir Book"/>
              </a:rPr>
              <a:t>inflación</a:t>
            </a:r>
            <a:r>
              <a:rPr lang="es-ES" sz="1100" b="0" dirty="0">
                <a:latin typeface="Avenir Book"/>
                <a:cs typeface="Avenir Book"/>
              </a:rPr>
              <a:t> y responder a cambios en las tasas en EU. </a:t>
            </a:r>
            <a:r>
              <a:rPr lang="es-ES" sz="1100" b="0" dirty="0" err="1">
                <a:latin typeface="Avenir Book"/>
                <a:cs typeface="Avenir Book"/>
              </a:rPr>
              <a:t>Carstens</a:t>
            </a:r>
            <a:r>
              <a:rPr lang="es-ES" sz="1100" b="0" dirty="0">
                <a:latin typeface="Avenir Book"/>
                <a:cs typeface="Avenir Book"/>
              </a:rPr>
              <a:t>, que participa en un foro sobre mercados globales en Nueva York, dijo </a:t>
            </a:r>
            <a:r>
              <a:rPr lang="es-ES" sz="1100" b="0" dirty="0" err="1">
                <a:latin typeface="Avenir Book"/>
                <a:cs typeface="Avenir Book"/>
              </a:rPr>
              <a:t>también</a:t>
            </a:r>
            <a:r>
              <a:rPr lang="es-ES" sz="1100" b="0" dirty="0">
                <a:latin typeface="Avenir Book"/>
                <a:cs typeface="Avenir Book"/>
              </a:rPr>
              <a:t> que aunque el banco central mexicano no ha intervenido de forma directa en el mercado cambiario recientemente, se reserva el derecho de hacerlo con el fin de alcanzar sus objetivos de </a:t>
            </a:r>
            <a:r>
              <a:rPr lang="es-ES" sz="1100" b="0" dirty="0" err="1">
                <a:latin typeface="Avenir Book"/>
                <a:cs typeface="Avenir Book"/>
              </a:rPr>
              <a:t>política</a:t>
            </a:r>
            <a:r>
              <a:rPr lang="es-ES" sz="1100" b="0" dirty="0">
                <a:latin typeface="Avenir Book"/>
                <a:cs typeface="Avenir Book"/>
              </a:rPr>
              <a:t> monetaria</a:t>
            </a:r>
            <a:r>
              <a:rPr lang="es-ES" sz="1100" b="0" dirty="0" smtClean="0">
                <a:latin typeface="Avenir Book"/>
                <a:cs typeface="Avenir Book"/>
              </a:rPr>
              <a:t>. El </a:t>
            </a:r>
            <a:r>
              <a:rPr lang="es-ES" sz="1100" b="0" dirty="0">
                <a:latin typeface="Avenir Book"/>
                <a:cs typeface="Avenir Book"/>
              </a:rPr>
              <a:t>Banxico </a:t>
            </a:r>
            <a:r>
              <a:rPr lang="es-ES" sz="1100" b="0" dirty="0" smtClean="0">
                <a:latin typeface="Avenir Book"/>
                <a:cs typeface="Avenir Book"/>
              </a:rPr>
              <a:t>sorprendi</a:t>
            </a:r>
            <a:r>
              <a:rPr lang="es-ES" sz="1100" b="0" dirty="0" smtClean="0">
                <a:latin typeface="Avenir Book"/>
                <a:cs typeface="Avenir Book"/>
              </a:rPr>
              <a:t>ó</a:t>
            </a:r>
            <a:r>
              <a:rPr lang="es-ES" sz="1100" b="0" dirty="0" smtClean="0">
                <a:latin typeface="Avenir Book"/>
                <a:cs typeface="Avenir Book"/>
              </a:rPr>
              <a:t> </a:t>
            </a:r>
            <a:r>
              <a:rPr lang="es-ES" sz="1100" b="0" dirty="0">
                <a:latin typeface="Avenir Book"/>
                <a:cs typeface="Avenir Book"/>
              </a:rPr>
              <a:t>a los inversores a mediados de febrero con un aumento de 50 puntos base de su tasa de </a:t>
            </a:r>
            <a:r>
              <a:rPr lang="es-ES" sz="1100" b="0" dirty="0" err="1">
                <a:latin typeface="Avenir Book"/>
                <a:cs typeface="Avenir Book"/>
              </a:rPr>
              <a:t>interés</a:t>
            </a:r>
            <a:r>
              <a:rPr lang="es-ES" sz="1100" b="0" dirty="0">
                <a:latin typeface="Avenir Book"/>
                <a:cs typeface="Avenir Book"/>
              </a:rPr>
              <a:t> de referencia, que estuvo </a:t>
            </a:r>
            <a:r>
              <a:rPr lang="es-ES" sz="1100" b="0" dirty="0" err="1">
                <a:latin typeface="Avenir Book"/>
                <a:cs typeface="Avenir Book"/>
              </a:rPr>
              <a:t>acompañado</a:t>
            </a:r>
            <a:r>
              <a:rPr lang="es-ES" sz="1100" b="0" dirty="0">
                <a:latin typeface="Avenir Book"/>
                <a:cs typeface="Avenir Book"/>
              </a:rPr>
              <a:t> de un recorte al gasto </a:t>
            </a:r>
            <a:r>
              <a:rPr lang="es-ES" sz="1100" b="0" dirty="0" err="1">
                <a:latin typeface="Avenir Book"/>
                <a:cs typeface="Avenir Book"/>
              </a:rPr>
              <a:t>público</a:t>
            </a:r>
            <a:r>
              <a:rPr lang="es-ES" sz="1100" b="0" dirty="0">
                <a:latin typeface="Avenir Book"/>
                <a:cs typeface="Avenir Book"/>
              </a:rPr>
              <a:t> y medidas de </a:t>
            </a:r>
            <a:r>
              <a:rPr lang="es-ES" sz="1100" b="0" dirty="0" err="1">
                <a:latin typeface="Avenir Book"/>
                <a:cs typeface="Avenir Book"/>
              </a:rPr>
              <a:t>intervención</a:t>
            </a:r>
            <a:r>
              <a:rPr lang="es-ES" sz="1100" b="0" dirty="0">
                <a:latin typeface="Avenir Book"/>
                <a:cs typeface="Avenir Book"/>
              </a:rPr>
              <a:t> agresivas para apuntalar al peso mexicano en el mercado local. </a:t>
            </a:r>
            <a:endParaRPr lang="es-ES" sz="1100" b="0" dirty="0">
              <a:latin typeface="Avenir Book"/>
              <a:cs typeface="Avenir Book"/>
            </a:endParaRPr>
          </a:p>
          <a:p>
            <a:endParaRPr lang="es-ES" sz="1100" b="0" dirty="0">
              <a:latin typeface="Avenir Book"/>
              <a:cs typeface="Avenir Book"/>
            </a:endParaRPr>
          </a:p>
          <a:p>
            <a:endParaRPr lang="es-ES" sz="1100" b="0" dirty="0">
              <a:latin typeface="Avenir Book"/>
              <a:cs typeface="Avenir Book"/>
            </a:endParaRPr>
          </a:p>
          <a:p>
            <a:endParaRPr lang="es-ES" sz="1100" b="0" dirty="0">
              <a:latin typeface="Avenir Book"/>
              <a:cs typeface="Avenir Book"/>
            </a:endParaRPr>
          </a:p>
        </p:txBody>
      </p:sp>
      <p:sp>
        <p:nvSpPr>
          <p:cNvPr id="62" name="CuadroTexto 61"/>
          <p:cNvSpPr txBox="1"/>
          <p:nvPr/>
        </p:nvSpPr>
        <p:spPr>
          <a:xfrm>
            <a:off x="1709787" y="4221618"/>
            <a:ext cx="4832230" cy="1877437"/>
          </a:xfrm>
          <a:prstGeom prst="rect">
            <a:avLst/>
          </a:prstGeom>
          <a:noFill/>
        </p:spPr>
        <p:txBody>
          <a:bodyPr wrap="square" rtlCol="0">
            <a:spAutoFit/>
          </a:bodyPr>
          <a:lstStyle/>
          <a:p>
            <a:r>
              <a:rPr lang="es-ES" sz="1400" b="1" dirty="0">
                <a:latin typeface="Avenir Book"/>
                <a:cs typeface="Avenir Book"/>
              </a:rPr>
              <a:t>Titulares de SHCP y Pemex se reúnen con inversionistas en </a:t>
            </a:r>
            <a:r>
              <a:rPr lang="es-ES" sz="1400" b="1" dirty="0" smtClean="0">
                <a:latin typeface="Avenir Book"/>
                <a:cs typeface="Avenir Book"/>
              </a:rPr>
              <a:t>NY</a:t>
            </a:r>
          </a:p>
          <a:p>
            <a:pPr algn="just"/>
            <a:r>
              <a:rPr lang="es-ES" sz="1100" dirty="0">
                <a:latin typeface="Avenir Book"/>
                <a:cs typeface="Avenir Book"/>
              </a:rPr>
              <a:t>El secretario mexicano de Hacienda, Luis </a:t>
            </a:r>
            <a:r>
              <a:rPr lang="es-ES" sz="1100" dirty="0" err="1">
                <a:latin typeface="Avenir Book"/>
                <a:cs typeface="Avenir Book"/>
              </a:rPr>
              <a:t>Videgaray</a:t>
            </a:r>
            <a:r>
              <a:rPr lang="es-ES" sz="1100" dirty="0">
                <a:latin typeface="Avenir Book"/>
                <a:cs typeface="Avenir Book"/>
              </a:rPr>
              <a:t>, y el director general de Petróleos Mexicanos (Pemex), José Antonio González Anaya, presentaron este martes ante calificadoras e inversionistas el plan de la empresa para hacer frente al nuevo entorno de precios bajos en el sector</a:t>
            </a:r>
            <a:r>
              <a:rPr lang="es-ES" sz="1100" dirty="0" smtClean="0">
                <a:latin typeface="Avenir Book"/>
                <a:cs typeface="Avenir Book"/>
              </a:rPr>
              <a:t>. </a:t>
            </a:r>
            <a:r>
              <a:rPr lang="es-ES" sz="1100" dirty="0">
                <a:latin typeface="Avenir Book"/>
                <a:cs typeface="Avenir Book"/>
              </a:rPr>
              <a:t>Las agencias calificadoras Standard &amp; </a:t>
            </a:r>
            <a:r>
              <a:rPr lang="es-ES" sz="1100" dirty="0" err="1">
                <a:latin typeface="Avenir Book"/>
                <a:cs typeface="Avenir Book"/>
              </a:rPr>
              <a:t>Poors</a:t>
            </a:r>
            <a:r>
              <a:rPr lang="es-ES" sz="1100" dirty="0">
                <a:latin typeface="Avenir Book"/>
                <a:cs typeface="Avenir Book"/>
              </a:rPr>
              <a:t>, </a:t>
            </a:r>
            <a:r>
              <a:rPr lang="es-ES" sz="1100" dirty="0" err="1">
                <a:latin typeface="Avenir Book"/>
                <a:cs typeface="Avenir Book"/>
              </a:rPr>
              <a:t>Moodys</a:t>
            </a:r>
            <a:r>
              <a:rPr lang="es-ES" sz="1100" dirty="0">
                <a:latin typeface="Avenir Book"/>
                <a:cs typeface="Avenir Book"/>
              </a:rPr>
              <a:t> y </a:t>
            </a:r>
            <a:r>
              <a:rPr lang="es-ES" sz="1100" dirty="0" err="1">
                <a:latin typeface="Avenir Book"/>
                <a:cs typeface="Avenir Book"/>
              </a:rPr>
              <a:t>Fitch</a:t>
            </a:r>
            <a:r>
              <a:rPr lang="es-ES" sz="1100" dirty="0">
                <a:latin typeface="Avenir Book"/>
                <a:cs typeface="Avenir Book"/>
              </a:rPr>
              <a:t>, así como analistas, banqueros, tenedores de deuda e inversionistas, conocieron de primera mano los esfuerzos de la petrolera para enfrentar el reto de ajustar su estructura de costos y su estrategia de negocios</a:t>
            </a:r>
            <a:r>
              <a:rPr lang="es-ES" sz="1100" dirty="0" smtClean="0">
                <a:latin typeface="Avenir Book"/>
                <a:cs typeface="Avenir Book"/>
              </a:rPr>
              <a:t>.</a:t>
            </a:r>
            <a:endParaRPr lang="es-ES" sz="1100" dirty="0">
              <a:latin typeface="Avenir Book"/>
              <a:cs typeface="Avenir Book"/>
            </a:endParaRPr>
          </a:p>
        </p:txBody>
      </p:sp>
      <p:pic>
        <p:nvPicPr>
          <p:cNvPr id="63" name="Imagen 62">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00995" y="3978979"/>
            <a:ext cx="1260000" cy="315391"/>
          </a:xfrm>
          <a:prstGeom prst="rect">
            <a:avLst/>
          </a:prstGeom>
        </p:spPr>
      </p:pic>
      <p:sp>
        <p:nvSpPr>
          <p:cNvPr id="64" name="CuadroTexto 63"/>
          <p:cNvSpPr txBox="1"/>
          <p:nvPr/>
        </p:nvSpPr>
        <p:spPr>
          <a:xfrm>
            <a:off x="311561" y="7315563"/>
            <a:ext cx="1097033" cy="1277273"/>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700" dirty="0">
                <a:latin typeface="Avenir Book"/>
                <a:cs typeface="Avenir Book"/>
              </a:rPr>
              <a:t>SHCP / Listado de contribuyentes definitivo que no desvirtuaron los hechos que llevaron a la autoridad a notificarlos al 15 de abril de 2016 publicado en la página de Internet del </a:t>
            </a:r>
            <a:r>
              <a:rPr lang="es-ES" sz="700" dirty="0" smtClean="0">
                <a:latin typeface="Avenir Book"/>
                <a:cs typeface="Avenir Book"/>
              </a:rPr>
              <a:t>SAT</a:t>
            </a:r>
          </a:p>
          <a:p>
            <a:endParaRPr lang="es-ES" sz="700" dirty="0" smtClean="0">
              <a:latin typeface="Avenir Book"/>
              <a:cs typeface="Avenir Book"/>
            </a:endParaRPr>
          </a:p>
        </p:txBody>
      </p:sp>
      <p:sp>
        <p:nvSpPr>
          <p:cNvPr id="66" name="CuadroTexto 65"/>
          <p:cNvSpPr txBox="1"/>
          <p:nvPr/>
        </p:nvSpPr>
        <p:spPr>
          <a:xfrm>
            <a:off x="300809" y="6579025"/>
            <a:ext cx="1097032" cy="630942"/>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50">
                <a:latin typeface="Arial Narrow"/>
                <a:cs typeface="Arial Narrow"/>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700" dirty="0">
                <a:latin typeface="Avenir Book"/>
                <a:cs typeface="Avenir Book"/>
              </a:rPr>
              <a:t>SHCP / Decreto por el que se otorgan beneficios fiscales en materia de hidrocarburos</a:t>
            </a:r>
            <a:endParaRPr lang="es-ES" sz="700" dirty="0">
              <a:effectLst/>
              <a:latin typeface="Avenir Book"/>
              <a:cs typeface="Avenir Book"/>
            </a:endParaRPr>
          </a:p>
        </p:txBody>
      </p:sp>
      <p:pic>
        <p:nvPicPr>
          <p:cNvPr id="67" name="Imagen 66">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8040" y="7000166"/>
            <a:ext cx="209801" cy="209801"/>
          </a:xfrm>
          <a:prstGeom prst="rect">
            <a:avLst/>
          </a:prstGeom>
        </p:spPr>
      </p:pic>
      <p:sp>
        <p:nvSpPr>
          <p:cNvPr id="68" name="CuadroTexto 67"/>
          <p:cNvSpPr txBox="1"/>
          <p:nvPr/>
        </p:nvSpPr>
        <p:spPr>
          <a:xfrm>
            <a:off x="300834" y="5098701"/>
            <a:ext cx="1097007" cy="1384995"/>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ES" sz="700" dirty="0">
                <a:latin typeface="Avenir Book"/>
                <a:cs typeface="Avenir Book"/>
              </a:rPr>
              <a:t>SHCP / Montos de los estímulos fiscales, las cuotas disminuidas y los precios máximos al público de las gasolinas que se enajenen en la región fronteriza con los EUA, durante el período comprendido del 20 al 26 de abril de </a:t>
            </a:r>
            <a:r>
              <a:rPr lang="es-ES" sz="700" dirty="0" smtClean="0">
                <a:latin typeface="Avenir Book"/>
                <a:cs typeface="Avenir Book"/>
              </a:rPr>
              <a:t>2016</a:t>
            </a:r>
          </a:p>
          <a:p>
            <a:endParaRPr lang="es-ES" sz="700" dirty="0" smtClean="0">
              <a:latin typeface="Avenir Book"/>
              <a:cs typeface="Avenir Book"/>
            </a:endParaRPr>
          </a:p>
        </p:txBody>
      </p:sp>
      <p:pic>
        <p:nvPicPr>
          <p:cNvPr id="69" name="Imagen 68">
            <a:hlinkClick r:id="rId17"/>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1845" y="6267700"/>
            <a:ext cx="215996" cy="215996"/>
          </a:xfrm>
          <a:prstGeom prst="rect">
            <a:avLst/>
          </a:prstGeom>
        </p:spPr>
      </p:pic>
      <p:sp>
        <p:nvSpPr>
          <p:cNvPr id="70" name="CuadroTexto 69"/>
          <p:cNvSpPr txBox="1"/>
          <p:nvPr/>
        </p:nvSpPr>
        <p:spPr>
          <a:xfrm>
            <a:off x="327300" y="1737788"/>
            <a:ext cx="1081294" cy="1077218"/>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Anteproyecto de la Segunda Resolución de Modificaciones a la Resolución Miscelánea Fiscal para 2016 y sus Anexos 16 y 16-A</a:t>
            </a:r>
            <a:endParaRPr lang="es-ES" sz="800" dirty="0">
              <a:effectLst/>
              <a:latin typeface="Avenir Book"/>
              <a:cs typeface="Avenir Book"/>
            </a:endParaRPr>
          </a:p>
        </p:txBody>
      </p:sp>
      <p:pic>
        <p:nvPicPr>
          <p:cNvPr id="71" name="Imagen 70">
            <a:hlinkClick r:id="rId18"/>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5955" y="2599010"/>
            <a:ext cx="215996" cy="215996"/>
          </a:xfrm>
          <a:prstGeom prst="rect">
            <a:avLst/>
          </a:prstGeom>
        </p:spPr>
      </p:pic>
      <p:sp>
        <p:nvSpPr>
          <p:cNvPr id="72" name="CuadroTexto 71"/>
          <p:cNvSpPr txBox="1"/>
          <p:nvPr/>
        </p:nvSpPr>
        <p:spPr>
          <a:xfrm>
            <a:off x="334789" y="2905473"/>
            <a:ext cx="1080000" cy="707886"/>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Plazo para el Refrendo de la Certificación Profesional por Disciplinas 2016.</a:t>
            </a:r>
            <a:endParaRPr lang="es-ES" sz="800" dirty="0" smtClean="0">
              <a:effectLst/>
              <a:latin typeface="Avenir Book"/>
              <a:cs typeface="Avenir Book"/>
            </a:endParaRPr>
          </a:p>
        </p:txBody>
      </p:sp>
      <p:pic>
        <p:nvPicPr>
          <p:cNvPr id="73" name="Imagen 72">
            <a:hlinkClick r:id="rId19"/>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98793" y="3402146"/>
            <a:ext cx="215996" cy="215996"/>
          </a:xfrm>
          <a:prstGeom prst="rect">
            <a:avLst/>
          </a:prstGeom>
        </p:spPr>
      </p:pic>
      <p:sp>
        <p:nvSpPr>
          <p:cNvPr id="74" name="CuadroTexto 73"/>
          <p:cNvSpPr txBox="1"/>
          <p:nvPr/>
        </p:nvSpPr>
        <p:spPr>
          <a:xfrm>
            <a:off x="324320" y="3730114"/>
            <a:ext cx="1080000" cy="830997"/>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defRPr sz="1000">
                <a:latin typeface="Arial Narrow"/>
                <a:cs typeface="Arial Narrow"/>
              </a:defRPr>
            </a:lvl1pPr>
          </a:lstStyle>
          <a:p>
            <a:r>
              <a:rPr lang="es-ES" sz="800" dirty="0">
                <a:latin typeface="Avenir Book"/>
                <a:cs typeface="Avenir Book"/>
              </a:rPr>
              <a:t>Plazo para el Refrendo de la Certificación Profesional de los Contadores Públicos.</a:t>
            </a:r>
            <a:endParaRPr lang="es-ES" sz="800" dirty="0">
              <a:effectLst/>
              <a:latin typeface="Avenir Book"/>
              <a:cs typeface="Avenir Book"/>
            </a:endParaRPr>
          </a:p>
        </p:txBody>
      </p:sp>
      <p:pic>
        <p:nvPicPr>
          <p:cNvPr id="75" name="Imagen 74">
            <a:hlinkClick r:id="rId20"/>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8938" y="4360227"/>
            <a:ext cx="215996" cy="215996"/>
          </a:xfrm>
          <a:prstGeom prst="rect">
            <a:avLst/>
          </a:prstGeom>
        </p:spPr>
      </p:pic>
      <p:sp>
        <p:nvSpPr>
          <p:cNvPr id="35" name="CuadroTexto 34"/>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a:t>
            </a:r>
            <a:r>
              <a:rPr lang="es-ES" b="1" dirty="0" smtClean="0">
                <a:latin typeface="Avenir Heavy"/>
                <a:cs typeface="Avenir Heavy"/>
              </a:rPr>
              <a:t>20</a:t>
            </a:r>
            <a:r>
              <a:rPr lang="es-ES" b="1" dirty="0" smtClean="0">
                <a:latin typeface="Avenir Heavy"/>
                <a:cs typeface="Avenir Heavy"/>
              </a:rPr>
              <a:t> </a:t>
            </a:r>
            <a:r>
              <a:rPr lang="es-ES" b="1" dirty="0" smtClean="0">
                <a:latin typeface="Avenir Heavy"/>
                <a:cs typeface="Avenir Heavy"/>
              </a:rPr>
              <a:t>de abril de 2016 </a:t>
            </a:r>
          </a:p>
        </p:txBody>
      </p:sp>
      <p:pic>
        <p:nvPicPr>
          <p:cNvPr id="36" name="Imagen 35">
            <a:hlinkClick r:id="rId21"/>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2150" y="8383035"/>
            <a:ext cx="209801" cy="209801"/>
          </a:xfrm>
          <a:prstGeom prst="rect">
            <a:avLst/>
          </a:prstGeom>
        </p:spPr>
      </p:pic>
      <p:sp>
        <p:nvSpPr>
          <p:cNvPr id="40" name="CuadroTexto 39"/>
          <p:cNvSpPr txBox="1"/>
          <p:nvPr/>
        </p:nvSpPr>
        <p:spPr>
          <a:xfrm>
            <a:off x="273193" y="4769231"/>
            <a:ext cx="1223412" cy="261610"/>
          </a:xfrm>
          <a:prstGeom prst="rect">
            <a:avLst/>
          </a:prstGeom>
          <a:noFill/>
        </p:spPr>
        <p:txBody>
          <a:bodyPr wrap="none" lIns="91440" tIns="45720" rIns="91440" bIns="45720">
            <a:spAutoFit/>
          </a:bodyPr>
          <a:lstStyle>
            <a:defPPr>
              <a:defRPr lang="es-ES"/>
            </a:defPPr>
            <a:lvl1pPr algn="ctr">
              <a:defRPr sz="4000" cap="small">
                <a:ln w="0"/>
                <a:effectLst>
                  <a:outerShdw blurRad="38100" dist="19050" dir="2700000" algn="tl" rotWithShape="0">
                    <a:schemeClr val="dk1">
                      <a:alpha val="40000"/>
                    </a:schemeClr>
                  </a:outerShdw>
                </a:effectLst>
                <a:latin typeface="Arial Black" panose="020B0A04020102020204" pitchFamily="34" charset="0"/>
              </a:defRPr>
            </a:lvl1pPr>
          </a:lstStyle>
          <a:p>
            <a:r>
              <a:rPr lang="es-ES_tradnl" sz="1100" b="1" dirty="0">
                <a:effectLst>
                  <a:outerShdw blurRad="50800" dist="38100" dir="2700000" algn="tl" rotWithShape="0">
                    <a:prstClr val="black">
                      <a:alpha val="40000"/>
                    </a:prstClr>
                  </a:outerShdw>
                </a:effectLst>
                <a:latin typeface="Avenir Black"/>
                <a:cs typeface="Avenir Black"/>
              </a:rPr>
              <a:t>Notas Fiscales:</a:t>
            </a:r>
          </a:p>
        </p:txBody>
      </p:sp>
      <p:pic>
        <p:nvPicPr>
          <p:cNvPr id="5" name="Imagen 4" descr="LaRazón copia.png">
            <a:hlinkClick r:id="rId22"/>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78064" y="6267700"/>
            <a:ext cx="1095552" cy="262604"/>
          </a:xfrm>
          <a:prstGeom prst="rect">
            <a:avLst/>
          </a:prstGeom>
        </p:spPr>
      </p:pic>
      <p:pic>
        <p:nvPicPr>
          <p:cNvPr id="6" name="Imagen 5" descr="Milenio copia.jpg">
            <a:hlinkClick r:id="rId24"/>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00995" y="1657370"/>
            <a:ext cx="925630" cy="294255"/>
          </a:xfrm>
          <a:prstGeom prst="rect">
            <a:avLst/>
          </a:prstGeom>
        </p:spPr>
      </p:pic>
    </p:spTree>
    <p:extLst>
      <p:ext uri="{BB962C8B-B14F-4D97-AF65-F5344CB8AC3E}">
        <p14:creationId xmlns:p14="http://schemas.microsoft.com/office/powerpoint/2010/main" val="2872116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sp>
        <p:nvSpPr>
          <p:cNvPr id="18" name="2 CuadroTexto"/>
          <p:cNvSpPr txBox="1"/>
          <p:nvPr/>
        </p:nvSpPr>
        <p:spPr>
          <a:xfrm>
            <a:off x="244948" y="8129870"/>
            <a:ext cx="1184940" cy="200055"/>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 sz="700" dirty="0">
                <a:latin typeface="Avenir Black"/>
                <a:cs typeface="Avenir Black"/>
              </a:rPr>
              <a:t>* www.banxico.org.mx</a:t>
            </a:r>
            <a:endParaRPr lang="es-MX" sz="700" dirty="0">
              <a:latin typeface="Avenir Black"/>
              <a:cs typeface="Avenir Black"/>
            </a:endParaRPr>
          </a:p>
        </p:txBody>
      </p:sp>
      <p:sp>
        <p:nvSpPr>
          <p:cNvPr id="19" name="CuadroTexto 18"/>
          <p:cNvSpPr txBox="1"/>
          <p:nvPr/>
        </p:nvSpPr>
        <p:spPr>
          <a:xfrm>
            <a:off x="367744" y="2154739"/>
            <a:ext cx="1043876" cy="261610"/>
          </a:xfrm>
          <a:prstGeom prst="rect">
            <a:avLst/>
          </a:prstGeom>
          <a:noFill/>
        </p:spPr>
        <p:txBody>
          <a:bodyPr wrap="none" lIns="91440" tIns="45720" rIns="91440" bIns="45720">
            <a:spAutoFit/>
          </a:bodyPr>
          <a:lstStyle>
            <a:defPPr>
              <a:defRPr lang="es-ES"/>
            </a:defPPr>
            <a:lvl1pPr algn="ctr">
              <a:defRPr sz="1100" b="1" cap="small">
                <a:ln w="0"/>
                <a:effectLst>
                  <a:outerShdw blurRad="50800" dist="38100" dir="2700000" algn="tl" rotWithShape="0">
                    <a:prstClr val="black">
                      <a:alpha val="40000"/>
                    </a:prstClr>
                  </a:outerShdw>
                </a:effectLst>
                <a:latin typeface="Avenir Book"/>
                <a:cs typeface="Avenir Book"/>
              </a:defRPr>
            </a:lvl1pPr>
          </a:lstStyle>
          <a:p>
            <a:r>
              <a:rPr lang="es-ES_tradnl" dirty="0">
                <a:latin typeface="Avenir Black"/>
                <a:cs typeface="Avenir Black"/>
              </a:rPr>
              <a:t>Indicadores:</a:t>
            </a:r>
          </a:p>
        </p:txBody>
      </p:sp>
      <p:pic>
        <p:nvPicPr>
          <p:cNvPr id="20" name="Imagen 19"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21" name="Imagen 20"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22" name="Imagen 21"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sp>
        <p:nvSpPr>
          <p:cNvPr id="28" name="CuadroTexto 27"/>
          <p:cNvSpPr txBox="1"/>
          <p:nvPr/>
        </p:nvSpPr>
        <p:spPr>
          <a:xfrm>
            <a:off x="1674148" y="4325678"/>
            <a:ext cx="4832230" cy="2046714"/>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Buscamos que 80% de autos cuenten con seguro: de </a:t>
            </a:r>
            <a:r>
              <a:rPr lang="es-ES" sz="1400" dirty="0" err="1" smtClean="0">
                <a:latin typeface="Avenir Book"/>
                <a:cs typeface="Avenir Book"/>
              </a:rPr>
              <a:t>Bellefon</a:t>
            </a:r>
            <a:endParaRPr lang="es-ES" sz="1400" dirty="0">
              <a:latin typeface="Avenir Book"/>
              <a:cs typeface="Avenir Book"/>
            </a:endParaRPr>
          </a:p>
          <a:p>
            <a:r>
              <a:rPr lang="es-ES" sz="1100" b="0" dirty="0">
                <a:latin typeface="Avenir Book"/>
                <a:cs typeface="Avenir Book"/>
              </a:rPr>
              <a:t>Aunque el sector asegurador en México es muy dinámico y crece a un ritmo dos o tres veces más que la economía nacional, aún trabaja "de manera muy tradicional, sobre todo comparando con lo que ocurre en Estados Unidos, Europa o Asia, donde mucha gente está aprovechando los cambios tecnológicos para dar soluciones nuevas</a:t>
            </a:r>
            <a:r>
              <a:rPr lang="es-ES" sz="1100" b="0" dirty="0" smtClean="0">
                <a:latin typeface="Avenir Book"/>
                <a:cs typeface="Avenir Book"/>
              </a:rPr>
              <a:t>.”</a:t>
            </a:r>
            <a:r>
              <a:rPr lang="es-ES" sz="1100" b="0" dirty="0">
                <a:latin typeface="Avenir Book"/>
                <a:cs typeface="Avenir Book"/>
              </a:rPr>
              <a:t> </a:t>
            </a:r>
            <a:r>
              <a:rPr lang="es-ES" sz="1100" b="0" dirty="0" smtClean="0">
                <a:latin typeface="Avenir Book"/>
                <a:cs typeface="Avenir Book"/>
              </a:rPr>
              <a:t>Así </a:t>
            </a:r>
            <a:r>
              <a:rPr lang="es-ES" sz="1100" b="0" dirty="0">
                <a:latin typeface="Avenir Book"/>
                <a:cs typeface="Avenir Book"/>
              </a:rPr>
              <a:t>lo señaló el vicepresidente de la Asociación Mexicana de Instituciones de Seguros (AMIS), Xavier de </a:t>
            </a:r>
            <a:r>
              <a:rPr lang="es-ES" sz="1100" b="0" dirty="0" err="1">
                <a:latin typeface="Avenir Book"/>
                <a:cs typeface="Avenir Book"/>
              </a:rPr>
              <a:t>Bellefon</a:t>
            </a:r>
            <a:r>
              <a:rPr lang="es-ES" sz="1100" b="0" dirty="0">
                <a:latin typeface="Avenir Book"/>
                <a:cs typeface="Avenir Book"/>
              </a:rPr>
              <a:t> señaló que, por los avances tecnológicos, han aparecido nuevos riesgos. Citó el caso del robo de datos de artículos como la tarjeta de crédito</a:t>
            </a:r>
            <a:r>
              <a:rPr lang="es-ES" sz="1100" b="0" dirty="0" smtClean="0">
                <a:latin typeface="Avenir Book"/>
                <a:cs typeface="Avenir Book"/>
              </a:rPr>
              <a:t>.</a:t>
            </a:r>
            <a:endParaRPr lang="es-ES" sz="1100" b="0" dirty="0">
              <a:latin typeface="Avenir Book"/>
              <a:cs typeface="Avenir Book"/>
            </a:endParaRPr>
          </a:p>
        </p:txBody>
      </p:sp>
      <p:pic>
        <p:nvPicPr>
          <p:cNvPr id="30" name="Imagen 29">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56223" y="1727551"/>
            <a:ext cx="1403999" cy="276041"/>
          </a:xfrm>
          <a:prstGeom prst="rect">
            <a:avLst/>
          </a:prstGeom>
        </p:spPr>
      </p:pic>
      <p:sp>
        <p:nvSpPr>
          <p:cNvPr id="31" name="CuadroTexto 30">
            <a:hlinkClick r:id="rId15"/>
          </p:cNvPr>
          <p:cNvSpPr txBox="1"/>
          <p:nvPr/>
        </p:nvSpPr>
        <p:spPr>
          <a:xfrm>
            <a:off x="1674148" y="1919701"/>
            <a:ext cx="4832230" cy="2000548"/>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smtClean="0">
                <a:latin typeface="Avenir Book"/>
                <a:cs typeface="Avenir Book"/>
              </a:rPr>
              <a:t>Los bancos a</a:t>
            </a:r>
            <a:r>
              <a:rPr lang="es-ES" sz="1400" dirty="0" smtClean="0">
                <a:latin typeface="Avenir Book"/>
                <a:cs typeface="Avenir Book"/>
              </a:rPr>
              <a:t>ún son demasiado grandes para quebrar</a:t>
            </a:r>
            <a:endParaRPr lang="es-ES" sz="1400" dirty="0" smtClean="0">
              <a:latin typeface="Avenir Book"/>
              <a:cs typeface="Avenir Book"/>
            </a:endParaRPr>
          </a:p>
          <a:p>
            <a:r>
              <a:rPr lang="es-ES" sz="1100" b="0" dirty="0">
                <a:latin typeface="Avenir Book"/>
                <a:cs typeface="Avenir Book"/>
              </a:rPr>
              <a:t>“Sigo pensando que los mayores bancos del país son demasiado grandes para quebrar”</a:t>
            </a:r>
            <a:r>
              <a:rPr lang="es-ES" sz="1100" b="0" dirty="0" smtClean="0">
                <a:latin typeface="Avenir Book"/>
                <a:cs typeface="Avenir Book"/>
              </a:rPr>
              <a:t>. Esto </a:t>
            </a:r>
            <a:r>
              <a:rPr lang="es-ES" sz="1100" b="0" dirty="0">
                <a:latin typeface="Avenir Book"/>
                <a:cs typeface="Avenir Book"/>
              </a:rPr>
              <a:t>puede sonar como una cita de una entrevista al senador </a:t>
            </a:r>
            <a:r>
              <a:rPr lang="es-ES" sz="1100" b="0" dirty="0" err="1">
                <a:latin typeface="Avenir Book"/>
                <a:cs typeface="Avenir Book"/>
              </a:rPr>
              <a:t>Bernie</a:t>
            </a:r>
            <a:r>
              <a:rPr lang="es-ES" sz="1100" b="0" dirty="0">
                <a:latin typeface="Avenir Book"/>
                <a:cs typeface="Avenir Book"/>
              </a:rPr>
              <a:t> Sanders, pero en realidad es de un discurso que el presidente del Banco de la Reserva Federal de Minneapolis dio el </a:t>
            </a:r>
            <a:r>
              <a:rPr lang="es-ES" sz="1100" b="0" dirty="0" smtClean="0">
                <a:latin typeface="Avenir Book"/>
                <a:cs typeface="Avenir Book"/>
              </a:rPr>
              <a:t>lunes. Casi </a:t>
            </a:r>
            <a:r>
              <a:rPr lang="es-ES" sz="1100" b="0" dirty="0">
                <a:latin typeface="Avenir Book"/>
                <a:cs typeface="Avenir Book"/>
              </a:rPr>
              <a:t>ocho años después de que la crisis financiera impactó a la economía global y causó una enorme recesión, la opinión general es que los grandes bancos de Wall Street son mucho más seguros </a:t>
            </a:r>
            <a:r>
              <a:rPr lang="es-ES" sz="1100" b="0" dirty="0" smtClean="0">
                <a:latin typeface="Avenir Book"/>
                <a:cs typeface="Avenir Book"/>
              </a:rPr>
              <a:t>ahora. Pero</a:t>
            </a:r>
            <a:r>
              <a:rPr lang="es-ES" sz="1100" b="0" dirty="0">
                <a:latin typeface="Avenir Book"/>
                <a:cs typeface="Avenir Book"/>
              </a:rPr>
              <a:t>, ¿son lo suficientemente seguros</a:t>
            </a:r>
            <a:r>
              <a:rPr lang="es-ES" sz="1100" b="0" dirty="0" smtClean="0">
                <a:latin typeface="Avenir Book"/>
                <a:cs typeface="Avenir Book"/>
              </a:rPr>
              <a:t>? “</a:t>
            </a:r>
            <a:r>
              <a:rPr lang="es-ES" sz="1100" b="0" dirty="0">
                <a:latin typeface="Avenir Book"/>
                <a:cs typeface="Avenir Book"/>
              </a:rPr>
              <a:t>Soy escéptico de que los esfuerzos actuales para solucionar ese problema funcionarán en última instancia”, dijo </a:t>
            </a:r>
            <a:r>
              <a:rPr lang="es-ES" sz="1100" b="0" dirty="0" err="1">
                <a:latin typeface="Avenir Book"/>
                <a:cs typeface="Avenir Book"/>
              </a:rPr>
              <a:t>Neel</a:t>
            </a:r>
            <a:r>
              <a:rPr lang="es-ES" sz="1100" b="0" dirty="0">
                <a:latin typeface="Avenir Book"/>
                <a:cs typeface="Avenir Book"/>
              </a:rPr>
              <a:t> </a:t>
            </a:r>
            <a:r>
              <a:rPr lang="es-ES" sz="1100" b="0" dirty="0" err="1">
                <a:latin typeface="Avenir Book"/>
                <a:cs typeface="Avenir Book"/>
              </a:rPr>
              <a:t>Kashari</a:t>
            </a:r>
            <a:r>
              <a:rPr lang="es-ES" sz="1100" b="0" dirty="0">
                <a:latin typeface="Avenir Book"/>
                <a:cs typeface="Avenir Book"/>
              </a:rPr>
              <a:t>, el jefe de la </a:t>
            </a:r>
            <a:r>
              <a:rPr lang="es-ES" sz="1100" b="0" dirty="0" err="1">
                <a:latin typeface="Avenir Book"/>
                <a:cs typeface="Avenir Book"/>
              </a:rPr>
              <a:t>Fed</a:t>
            </a:r>
            <a:r>
              <a:rPr lang="es-ES" sz="1100" b="0" dirty="0">
                <a:latin typeface="Avenir Book"/>
                <a:cs typeface="Avenir Book"/>
              </a:rPr>
              <a:t> de Minneapolis.</a:t>
            </a:r>
            <a:endParaRPr lang="es-ES" sz="1100" b="0" dirty="0">
              <a:latin typeface="Avenir Book"/>
              <a:cs typeface="Avenir Book"/>
            </a:endParaRPr>
          </a:p>
        </p:txBody>
      </p:sp>
      <p:graphicFrame>
        <p:nvGraphicFramePr>
          <p:cNvPr id="33" name="Tabla 32"/>
          <p:cNvGraphicFramePr>
            <a:graphicFrameLocks noGrp="1"/>
          </p:cNvGraphicFramePr>
          <p:nvPr>
            <p:extLst>
              <p:ext uri="{D42A27DB-BD31-4B8C-83A1-F6EECF244321}">
                <p14:modId xmlns:p14="http://schemas.microsoft.com/office/powerpoint/2010/main" val="2183205027"/>
              </p:ext>
            </p:extLst>
          </p:nvPr>
        </p:nvGraphicFramePr>
        <p:xfrm>
          <a:off x="367744" y="2681464"/>
          <a:ext cx="993535" cy="2034689"/>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69365"/>
                <a:gridCol w="424170"/>
              </a:tblGrid>
              <a:tr h="250663">
                <a:tc gridSpan="2">
                  <a:txBody>
                    <a:bodyPr/>
                    <a:lstStyle/>
                    <a:p>
                      <a:pPr algn="ctr" fontAlgn="b"/>
                      <a:r>
                        <a:rPr lang="es-ES" sz="800" b="1" u="none" strike="noStrike" dirty="0">
                          <a:solidFill>
                            <a:srgbClr val="000000"/>
                          </a:solidFill>
                          <a:effectLst/>
                          <a:latin typeface="Avenir Next Condensed Regular"/>
                          <a:cs typeface="Avenir Next Condensed Regular"/>
                        </a:rPr>
                        <a:t>Tasa de interés objetivo</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solidFill>
                  </a:tcPr>
                </a:tc>
                <a:tc hMerge="1">
                  <a:txBody>
                    <a:bodyPr/>
                    <a:lstStyle/>
                    <a:p>
                      <a:endParaRPr lang="es-ES"/>
                    </a:p>
                  </a:txBody>
                  <a:tcPr/>
                </a:tc>
              </a:tr>
              <a:tr h="250663">
                <a:tc>
                  <a:txBody>
                    <a:bodyPr/>
                    <a:lstStyle/>
                    <a:p>
                      <a:pPr algn="l" fontAlgn="b"/>
                      <a:r>
                        <a:rPr lang="es-ES" sz="800" b="1" u="none" strike="noStrike" dirty="0" smtClean="0">
                          <a:effectLst/>
                          <a:latin typeface="Avenir Next Condensed Regular"/>
                          <a:cs typeface="Avenir Next Condensed Regular"/>
                        </a:rPr>
                        <a:t>(</a:t>
                      </a:r>
                      <a:r>
                        <a:rPr lang="es-ES" sz="800" b="1" u="none" strike="noStrike" dirty="0" smtClean="0">
                          <a:effectLst/>
                          <a:latin typeface="Avenir Next Condensed Regular"/>
                          <a:cs typeface="Avenir Next Condensed Regular"/>
                        </a:rPr>
                        <a:t>19/</a:t>
                      </a:r>
                      <a:r>
                        <a:rPr lang="es-ES" sz="800" b="1" u="none" strike="noStrike" dirty="0" smtClean="0">
                          <a:effectLst/>
                          <a:latin typeface="Avenir Next Condensed Regular"/>
                          <a:cs typeface="Avenir Next Condensed Regular"/>
                        </a:rPr>
                        <a:t>04/16)</a:t>
                      </a:r>
                      <a:endParaRPr lang="es-ES" sz="800" b="1"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b="1" i="0" u="none" strike="noStrike" dirty="0" smtClean="0">
                          <a:solidFill>
                            <a:srgbClr val="000000"/>
                          </a:solidFill>
                          <a:effectLst/>
                          <a:latin typeface="Avenir Next Condensed Regular"/>
                          <a:cs typeface="Avenir Next Condensed Regular"/>
                        </a:rPr>
                        <a:t>3.75</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28 (</a:t>
                      </a:r>
                      <a:r>
                        <a:rPr lang="es-ES" sz="800" u="none" strike="noStrike" dirty="0" smtClean="0">
                          <a:effectLst/>
                          <a:latin typeface="Avenir Next Condensed Regular"/>
                          <a:cs typeface="Avenir Next Condensed Regular"/>
                        </a:rPr>
                        <a:t>19/</a:t>
                      </a:r>
                      <a:r>
                        <a:rPr lang="es-ES" sz="800" u="none" strike="noStrike" dirty="0" smtClean="0">
                          <a:effectLst/>
                          <a:latin typeface="Avenir Next Condensed Regular"/>
                          <a:cs typeface="Avenir Next Condensed Regular"/>
                        </a:rPr>
                        <a:t>04/16)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4.0626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smtClean="0">
                          <a:effectLst/>
                          <a:latin typeface="Avenir Next Condensed Regular"/>
                          <a:cs typeface="Avenir Next Condensed Regular"/>
                        </a:rPr>
                        <a:t>TIIE 91 (</a:t>
                      </a:r>
                      <a:r>
                        <a:rPr lang="es-ES" sz="800" u="none" strike="noStrike" dirty="0" smtClean="0">
                          <a:effectLst/>
                          <a:latin typeface="Avenir Next Condensed Regular"/>
                          <a:cs typeface="Avenir Next Condensed Regular"/>
                        </a:rPr>
                        <a:t>19/</a:t>
                      </a:r>
                      <a:r>
                        <a:rPr lang="es-ES" sz="800" u="none" strike="noStrike" dirty="0" smtClean="0">
                          <a:effectLst/>
                          <a:latin typeface="Avenir Next Condensed Regular"/>
                          <a:cs typeface="Avenir Next Condensed Regular"/>
                        </a:rPr>
                        <a:t>04/16)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4.1150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TIIE </a:t>
                      </a:r>
                      <a:r>
                        <a:rPr lang="es-ES" sz="800" u="none" strike="noStrike" dirty="0" smtClean="0">
                          <a:effectLst/>
                          <a:latin typeface="Avenir Next Condensed Regular"/>
                          <a:cs typeface="Avenir Next Condensed Regular"/>
                        </a:rPr>
                        <a:t>182 (13/04/16)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4.2300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a:txBody>
                    <a:bodyPr/>
                    <a:lstStyle/>
                    <a:p>
                      <a:pPr algn="l" fontAlgn="b"/>
                      <a:r>
                        <a:rPr lang="es-ES" sz="800" u="none" strike="noStrike" dirty="0">
                          <a:effectLst/>
                          <a:latin typeface="Avenir Next Condensed Regular"/>
                          <a:cs typeface="Avenir Next Condensed Regular"/>
                        </a:rPr>
                        <a:t>CETES 28 </a:t>
                      </a:r>
                      <a:r>
                        <a:rPr lang="es-ES" sz="800" u="none" strike="noStrike" dirty="0" smtClean="0">
                          <a:effectLst/>
                          <a:latin typeface="Avenir Next Condensed Regular"/>
                          <a:cs typeface="Avenir Next Condensed Regular"/>
                        </a:rPr>
                        <a:t>(</a:t>
                      </a:r>
                      <a:r>
                        <a:rPr lang="es-ES" sz="800" u="none" strike="noStrike" dirty="0" smtClean="0">
                          <a:effectLst/>
                          <a:latin typeface="Avenir Next Condensed Regular"/>
                          <a:cs typeface="Avenir Next Condensed Regular"/>
                        </a:rPr>
                        <a:t>19/</a:t>
                      </a:r>
                      <a:r>
                        <a:rPr lang="es-ES" sz="800" u="none" strike="noStrike" dirty="0" smtClean="0">
                          <a:effectLst/>
                          <a:latin typeface="Avenir Next Condensed Regular"/>
                          <a:cs typeface="Avenir Next Condensed Regular"/>
                        </a:rPr>
                        <a:t>04/16)</a:t>
                      </a:r>
                      <a:endParaRPr lang="es-ES" sz="800" b="0" i="0" u="none" strike="noStrike" dirty="0">
                        <a:solidFill>
                          <a:srgbClr val="FFB005"/>
                        </a:solidFill>
                        <a:effectLst/>
                        <a:latin typeface="Avenir Next Condensed Regular"/>
                        <a:cs typeface="Avenir Next Condensed Regular"/>
                      </a:endParaRPr>
                    </a:p>
                  </a:txBody>
                  <a:tcPr marL="12700" marR="12700" marT="12700" marB="0" anchor="ctr">
                    <a:solidFill>
                      <a:schemeClr val="bg1">
                        <a:lumMod val="50000"/>
                      </a:schemeClr>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3.74</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56540">
                <a:tc gridSpan="2">
                  <a:txBody>
                    <a:bodyPr/>
                    <a:lstStyle/>
                    <a:p>
                      <a:pPr algn="ctr" fontAlgn="b"/>
                      <a:r>
                        <a:rPr lang="es-ES" sz="800" u="none" strike="noStrike" dirty="0">
                          <a:solidFill>
                            <a:srgbClr val="000000"/>
                          </a:solidFill>
                          <a:effectLst/>
                          <a:latin typeface="Avenir Next Condensed Regular"/>
                          <a:cs typeface="Avenir Next Condensed Regular"/>
                        </a:rPr>
                        <a:t>Reservas internacionales (mdd)</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0663">
                <a:tc>
                  <a:txBody>
                    <a:bodyPr/>
                    <a:lstStyle/>
                    <a:p>
                      <a:pPr algn="l" fontAlgn="b"/>
                      <a:r>
                        <a:rPr lang="es-ES" sz="700" u="none" strike="noStrike" dirty="0" smtClean="0">
                          <a:effectLst/>
                          <a:latin typeface="Avenir Next Condensed Regular"/>
                          <a:cs typeface="Avenir Next Condensed Regular"/>
                        </a:rPr>
                        <a:t>(1504</a:t>
                      </a:r>
                      <a:r>
                        <a:rPr lang="es-ES" sz="700" u="none" strike="noStrike" dirty="0" smtClean="0">
                          <a:effectLst/>
                          <a:latin typeface="Avenir Next Condensed Regular"/>
                          <a:cs typeface="Avenir Next Condensed Regular"/>
                        </a:rPr>
                        <a:t>/2016)</a:t>
                      </a:r>
                      <a:endParaRPr lang="es-ES" sz="700" b="0" i="0" u="none" strike="noStrike" dirty="0">
                        <a:solidFill>
                          <a:srgbClr val="FFB005"/>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700" u="none" strike="noStrike" dirty="0" smtClean="0">
                          <a:solidFill>
                            <a:srgbClr val="000000"/>
                          </a:solidFill>
                          <a:effectLst/>
                          <a:latin typeface="Avenir Next Condensed Regular"/>
                          <a:cs typeface="Avenir Next Condensed Regular"/>
                        </a:rPr>
                        <a:t>177,664.6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1677660833"/>
              </p:ext>
            </p:extLst>
          </p:nvPr>
        </p:nvGraphicFramePr>
        <p:xfrm>
          <a:off x="358518" y="5035927"/>
          <a:ext cx="971968" cy="2537460"/>
        </p:xfrm>
        <a:graphic>
          <a:graphicData uri="http://schemas.openxmlformats.org/drawingml/2006/table">
            <a:tbl>
              <a:tblPr>
                <a:effectLst>
                  <a:outerShdw blurRad="50800" dist="38100" dir="2700000" algn="tl" rotWithShape="0">
                    <a:prstClr val="black">
                      <a:alpha val="40000"/>
                    </a:prstClr>
                  </a:outerShdw>
                </a:effectLst>
                <a:tableStyleId>{AF606853-7671-496A-8E4F-DF71F8EC918B}</a:tableStyleId>
              </a:tblPr>
              <a:tblGrid>
                <a:gridCol w="512814"/>
                <a:gridCol w="459154"/>
              </a:tblGrid>
              <a:tr h="190500">
                <a:tc gridSpan="2">
                  <a:txBody>
                    <a:bodyPr/>
                    <a:lstStyle/>
                    <a:p>
                      <a:pPr algn="ctr" fontAlgn="b"/>
                      <a:r>
                        <a:rPr lang="es-ES" sz="800" b="1" u="none" strike="noStrike" dirty="0">
                          <a:solidFill>
                            <a:schemeClr val="tx1"/>
                          </a:solidFill>
                          <a:effectLst/>
                          <a:latin typeface="Avenir Next Condensed Regular"/>
                          <a:cs typeface="Avenir Next Condensed Regular"/>
                        </a:rPr>
                        <a:t>Inflación anual</a:t>
                      </a:r>
                      <a:endParaRPr lang="es-ES" sz="800" b="1" i="0" u="none" strike="noStrike" dirty="0">
                        <a:solidFill>
                          <a:schemeClr val="tx1"/>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256540">
                <a:tc gridSpan="2">
                  <a:txBody>
                    <a:bodyPr/>
                    <a:lstStyle/>
                    <a:p>
                      <a:pPr algn="ctr" fontAlgn="b"/>
                      <a:r>
                        <a:rPr lang="en-US" sz="800" b="1" u="none" strike="noStrike" dirty="0" smtClean="0">
                          <a:solidFill>
                            <a:srgbClr val="000000"/>
                          </a:solidFill>
                          <a:effectLst/>
                          <a:latin typeface="Avenir Next Condensed Regular"/>
                          <a:cs typeface="Avenir Next Condensed Regular"/>
                        </a:rPr>
                        <a:t>(Mar.</a:t>
                      </a:r>
                      <a:r>
                        <a:rPr lang="en-US" sz="800" b="1" u="none" strike="noStrike" baseline="0" dirty="0" smtClean="0">
                          <a:solidFill>
                            <a:srgbClr val="000000"/>
                          </a:solidFill>
                          <a:effectLst/>
                          <a:latin typeface="Avenir Next Condensed Regular"/>
                          <a:cs typeface="Avenir Next Condensed Regular"/>
                        </a:rPr>
                        <a:t> </a:t>
                      </a:r>
                      <a:r>
                        <a:rPr lang="en-US" sz="800" b="1" u="none" strike="noStrike" dirty="0" smtClean="0">
                          <a:solidFill>
                            <a:srgbClr val="000000"/>
                          </a:solidFill>
                          <a:effectLst/>
                          <a:latin typeface="Avenir Next Condensed Regular"/>
                          <a:cs typeface="Avenir Next Condensed Regular"/>
                        </a:rPr>
                        <a:t>2015-Mar. 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c hMerge="1">
                  <a:txBody>
                    <a:bodyPr/>
                    <a:lstStyle/>
                    <a:p>
                      <a:endParaRPr lang="es-ES"/>
                    </a:p>
                  </a:txBody>
                  <a:tcPr/>
                </a:tc>
              </a:tr>
              <a:tr h="256540">
                <a:tc>
                  <a:txBody>
                    <a:bodyPr/>
                    <a:lstStyle/>
                    <a:p>
                      <a:pPr algn="l" fontAlgn="b"/>
                      <a:r>
                        <a:rPr lang="es-ES" sz="800" b="0" u="none" strike="noStrike" dirty="0">
                          <a:effectLst/>
                          <a:latin typeface="Avenir Next Condensed Regular"/>
                          <a:cs typeface="Avenir Next Condensed Regular"/>
                        </a:rPr>
                        <a:t>Objetivo de inflación</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3.00</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347980">
                <a:tc>
                  <a:txBody>
                    <a:bodyPr/>
                    <a:lstStyle/>
                    <a:p>
                      <a:pPr algn="l" fontAlgn="b"/>
                      <a:r>
                        <a:rPr lang="es-ES" sz="800" u="none" strike="noStrike" dirty="0" smtClean="0">
                          <a:effectLst/>
                          <a:latin typeface="Avenir Next Condensed Regular"/>
                          <a:cs typeface="Avenir Next Condensed Regular"/>
                        </a:rPr>
                        <a:t>Intervalo de </a:t>
                      </a:r>
                      <a:r>
                        <a:rPr lang="es-ES" sz="700" u="none" strike="noStrike" dirty="0" smtClean="0">
                          <a:effectLst/>
                          <a:latin typeface="Avenir Next Condensed Regular"/>
                          <a:cs typeface="Avenir Next Condensed Regular"/>
                        </a:rPr>
                        <a:t>variabilidad</a:t>
                      </a:r>
                    </a:p>
                    <a:p>
                      <a:pPr algn="l" fontAlgn="b"/>
                      <a:r>
                        <a:rPr lang="es-ES" sz="700" u="none" strike="noStrike" dirty="0" smtClean="0">
                          <a:effectLst/>
                          <a:latin typeface="Avenir Next Condensed Regular"/>
                          <a:cs typeface="Avenir Next Condensed Regular"/>
                        </a:rPr>
                        <a:t>porcentual</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a:solidFill>
                            <a:srgbClr val="000000"/>
                          </a:solidFill>
                          <a:effectLst/>
                          <a:latin typeface="Avenir Next Condensed Regular"/>
                          <a:cs typeface="Avenir Next Condensed Regular"/>
                        </a:rPr>
                        <a:t>±1 punto</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2.60</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800" u="none" strike="noStrike" dirty="0">
                          <a:effectLst/>
                          <a:latin typeface="Avenir Next Condensed Regular"/>
                          <a:cs typeface="Avenir Next Condensed Regular"/>
                        </a:rPr>
                        <a:t>Inflación </a:t>
                      </a:r>
                      <a:r>
                        <a:rPr lang="es-ES" sz="700" u="none" strike="noStrike" dirty="0">
                          <a:effectLst/>
                          <a:latin typeface="Avenir Next Condensed Regular"/>
                          <a:cs typeface="Avenir Next Condensed Regular"/>
                        </a:rPr>
                        <a:t>subyacente *</a:t>
                      </a:r>
                      <a:endParaRPr lang="es-ES" sz="7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2.76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190500">
                <a:tc gridSpan="2">
                  <a:txBody>
                    <a:bodyPr/>
                    <a:lstStyle/>
                    <a:p>
                      <a:pPr algn="ctr" fontAlgn="b"/>
                      <a:r>
                        <a:rPr lang="es-ES" sz="800" b="1" u="none" strike="noStrike" dirty="0">
                          <a:solidFill>
                            <a:srgbClr val="000000"/>
                          </a:solidFill>
                          <a:effectLst/>
                          <a:latin typeface="Avenir Next Condensed Regular"/>
                          <a:cs typeface="Avenir Next Condensed Regular"/>
                        </a:rPr>
                        <a:t>Inflación mensual</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FFFFFF"/>
                    </a:solidFill>
                  </a:tcPr>
                </a:tc>
                <a:tc hMerge="1">
                  <a:txBody>
                    <a:bodyPr/>
                    <a:lstStyle/>
                    <a:p>
                      <a:endParaRPr lang="es-ES"/>
                    </a:p>
                  </a:txBody>
                  <a:tcPr/>
                </a:tc>
              </a:tr>
              <a:tr h="190500">
                <a:tc gridSpan="2">
                  <a:txBody>
                    <a:bodyPr/>
                    <a:lstStyle/>
                    <a:p>
                      <a:pPr algn="ctr" fontAlgn="b"/>
                      <a:r>
                        <a:rPr lang="en-US" sz="800" b="1" u="none" strike="noStrike" dirty="0" smtClean="0">
                          <a:solidFill>
                            <a:srgbClr val="000000"/>
                          </a:solidFill>
                          <a:effectLst/>
                          <a:latin typeface="Avenir Next Condensed Regular"/>
                          <a:cs typeface="Avenir Next Condensed Regular"/>
                        </a:rPr>
                        <a:t>(Mar. 2016, </a:t>
                      </a:r>
                      <a:r>
                        <a:rPr lang="en-US" sz="800" b="1" u="none" strike="noStrike" dirty="0">
                          <a:solidFill>
                            <a:srgbClr val="000000"/>
                          </a:solidFill>
                          <a:effectLst/>
                          <a:latin typeface="Avenir Next Condensed Regular"/>
                          <a:cs typeface="Avenir Next Condensed Regular"/>
                        </a:rPr>
                        <a:t>%)</a:t>
                      </a:r>
                      <a:endParaRPr lang="en-US" sz="800" b="1" i="0" u="none" strike="noStrike" dirty="0">
                        <a:solidFill>
                          <a:srgbClr val="000000"/>
                        </a:solidFill>
                        <a:effectLst/>
                        <a:latin typeface="Avenir Next Condensed Regular"/>
                        <a:cs typeface="Avenir Next Condensed Regular"/>
                      </a:endParaRPr>
                    </a:p>
                  </a:txBody>
                  <a:tcPr marL="12700" marR="12700" marT="12700" marB="0" anchor="ctr">
                    <a:solidFill>
                      <a:schemeClr val="bg1">
                        <a:lumMod val="65000"/>
                      </a:schemeClr>
                    </a:solidFill>
                  </a:tcPr>
                </a:tc>
                <a:tc hMerge="1">
                  <a:txBody>
                    <a:bodyPr/>
                    <a:lstStyle/>
                    <a:p>
                      <a:endParaRPr lang="es-ES"/>
                    </a:p>
                  </a:txBody>
                  <a:tcPr/>
                </a:tc>
              </a:tr>
              <a:tr h="190500">
                <a:tc>
                  <a:txBody>
                    <a:bodyPr/>
                    <a:lstStyle/>
                    <a:p>
                      <a:pPr algn="l" fontAlgn="b"/>
                      <a:r>
                        <a:rPr lang="es-ES" sz="800" u="none" strike="noStrike" dirty="0">
                          <a:effectLst/>
                          <a:latin typeface="Avenir Next Condensed Regular"/>
                          <a:cs typeface="Avenir Next Condensed Regular"/>
                        </a:rPr>
                        <a:t>Inflación *</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0" i="0" u="none" strike="noStrike" dirty="0" smtClean="0">
                          <a:solidFill>
                            <a:srgbClr val="000000"/>
                          </a:solidFill>
                          <a:effectLst/>
                          <a:latin typeface="Avenir Next Condensed Regular"/>
                          <a:cs typeface="Avenir Next Condensed Regular"/>
                        </a:rPr>
                        <a:t>0.15</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u="none" strike="noStrike" dirty="0">
                          <a:effectLst/>
                          <a:latin typeface="Avenir Next Condensed Regular"/>
                          <a:cs typeface="Avenir Next Condensed Regular"/>
                        </a:rPr>
                        <a:t>Inflación subyacente </a:t>
                      </a:r>
                      <a:r>
                        <a:rPr lang="es-ES" sz="800" u="none" strike="noStrike" dirty="0">
                          <a:effectLst/>
                          <a:latin typeface="Avenir Next Condensed Regular"/>
                          <a:cs typeface="Avenir Next Condensed Regular"/>
                        </a:rPr>
                        <a:t>*</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u="none" strike="noStrike" dirty="0" smtClean="0">
                          <a:solidFill>
                            <a:srgbClr val="000000"/>
                          </a:solidFill>
                          <a:effectLst/>
                          <a:latin typeface="Avenir Next Condensed Regular"/>
                          <a:cs typeface="Avenir Next Condensed Regular"/>
                        </a:rPr>
                        <a:t>0.36</a:t>
                      </a:r>
                      <a:endParaRPr lang="es-ES" sz="800" b="0"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r h="241300">
                <a:tc>
                  <a:txBody>
                    <a:bodyPr/>
                    <a:lstStyle/>
                    <a:p>
                      <a:pPr algn="l" fontAlgn="b"/>
                      <a:r>
                        <a:rPr lang="es-ES" sz="700" b="1" u="none" strike="noStrike" dirty="0" smtClean="0">
                          <a:effectLst/>
                          <a:latin typeface="Avenir Next Condensed Regular"/>
                          <a:cs typeface="Avenir Next Condensed Regular"/>
                        </a:rPr>
                        <a:t>UDIS</a:t>
                      </a:r>
                      <a:r>
                        <a:rPr lang="es-ES" sz="800" b="1" u="none" strike="noStrike" baseline="0" dirty="0">
                          <a:effectLst/>
                          <a:latin typeface="Avenir Next Condensed Regular"/>
                          <a:cs typeface="Avenir Next Condensed Regular"/>
                        </a:rPr>
                        <a:t> </a:t>
                      </a:r>
                      <a:r>
                        <a:rPr lang="es-ES" sz="700" b="1" u="none" strike="noStrike" dirty="0" smtClean="0">
                          <a:effectLst/>
                          <a:latin typeface="Avenir Next Condensed Regular"/>
                          <a:cs typeface="Avenir Next Condensed Regular"/>
                        </a:rPr>
                        <a:t>(20/</a:t>
                      </a:r>
                      <a:r>
                        <a:rPr lang="es-ES" sz="700" b="1" u="none" strike="noStrike" dirty="0" smtClean="0">
                          <a:effectLst/>
                          <a:latin typeface="Avenir Next Condensed Regular"/>
                          <a:cs typeface="Avenir Next Condensed Regular"/>
                        </a:rPr>
                        <a:t>04/16)</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7F7F7F"/>
                    </a:solidFill>
                  </a:tcPr>
                </a:tc>
                <a:tc>
                  <a:txBody>
                    <a:bodyPr/>
                    <a:lstStyle/>
                    <a:p>
                      <a:pPr algn="r" fontAlgn="b"/>
                      <a:r>
                        <a:rPr lang="es-ES" sz="800" b="1" u="none" strike="noStrike" dirty="0" smtClean="0">
                          <a:solidFill>
                            <a:srgbClr val="000000"/>
                          </a:solidFill>
                          <a:effectLst/>
                          <a:latin typeface="Avenir Next Condensed Regular"/>
                          <a:cs typeface="Avenir Next Condensed Regular"/>
                        </a:rPr>
                        <a:t>5.453136</a:t>
                      </a:r>
                      <a:endParaRPr lang="es-ES" sz="800" b="1" i="0" u="none" strike="noStrike" dirty="0">
                        <a:solidFill>
                          <a:srgbClr val="000000"/>
                        </a:solidFill>
                        <a:effectLst/>
                        <a:latin typeface="Avenir Next Condensed Regular"/>
                        <a:cs typeface="Avenir Next Condensed Regular"/>
                      </a:endParaRPr>
                    </a:p>
                  </a:txBody>
                  <a:tcPr marL="12700" marR="12700" marT="12700" marB="0" anchor="ctr">
                    <a:solidFill>
                      <a:srgbClr val="A6A6A6"/>
                    </a:solidFill>
                  </a:tcPr>
                </a:tc>
              </a:tr>
            </a:tbl>
          </a:graphicData>
        </a:graphic>
      </p:graphicFrame>
      <p:sp>
        <p:nvSpPr>
          <p:cNvPr id="36" name="CuadroTexto 35"/>
          <p:cNvSpPr txBox="1"/>
          <p:nvPr/>
        </p:nvSpPr>
        <p:spPr>
          <a:xfrm>
            <a:off x="1692095" y="6668270"/>
            <a:ext cx="4839192" cy="2215991"/>
          </a:xfrm>
          <a:prstGeom prst="rect">
            <a:avLst/>
          </a:prstGeom>
          <a:noFill/>
        </p:spPr>
        <p:txBody>
          <a:bodyPr wrap="square" rtlCol="0">
            <a:spAutoFit/>
          </a:bodyPr>
          <a:lstStyle>
            <a:defPPr>
              <a:defRPr lang="es-ES"/>
            </a:defPPr>
            <a:lvl1pPr algn="just">
              <a:defRPr sz="1600" b="1">
                <a:latin typeface="Arial Narrow"/>
                <a:cs typeface="Arial Narrow"/>
              </a:defRPr>
            </a:lvl1pPr>
          </a:lstStyle>
          <a:p>
            <a:r>
              <a:rPr lang="es-ES" sz="1400" dirty="0">
                <a:latin typeface="Avenir Book"/>
                <a:cs typeface="Avenir Book"/>
              </a:rPr>
              <a:t>Comisión Europea acusa a Google de abuso de posición dominante por </a:t>
            </a:r>
            <a:r>
              <a:rPr lang="es-ES" sz="1400" dirty="0" err="1" smtClean="0">
                <a:latin typeface="Avenir Book"/>
                <a:cs typeface="Avenir Book"/>
              </a:rPr>
              <a:t>Android</a:t>
            </a:r>
            <a:endParaRPr lang="es-ES" sz="1400" dirty="0" smtClean="0">
              <a:latin typeface="Avenir Book"/>
              <a:cs typeface="Avenir Book"/>
            </a:endParaRPr>
          </a:p>
          <a:p>
            <a:r>
              <a:rPr lang="es-ES" sz="1100" b="0" dirty="0">
                <a:latin typeface="Avenir Book"/>
                <a:cs typeface="Avenir Book"/>
              </a:rPr>
              <a:t>La Comisión Europea (CE) acusó este miércoles a Google de abusar de su posición dominante al obligar a los fabricantes y operadores de los móviles y tabletas que operan con </a:t>
            </a:r>
            <a:r>
              <a:rPr lang="es-ES" sz="1100" b="0" dirty="0" err="1">
                <a:latin typeface="Avenir Book"/>
                <a:cs typeface="Avenir Book"/>
              </a:rPr>
              <a:t>Android</a:t>
            </a:r>
            <a:r>
              <a:rPr lang="es-ES" sz="1100" b="0" dirty="0">
                <a:latin typeface="Avenir Book"/>
                <a:cs typeface="Avenir Book"/>
              </a:rPr>
              <a:t> a instalar de forma predeterminada sus servicios, como su buscador y su navegador </a:t>
            </a:r>
            <a:r>
              <a:rPr lang="es-ES" sz="1100" b="0" dirty="0" err="1">
                <a:latin typeface="Avenir Book"/>
                <a:cs typeface="Avenir Book"/>
              </a:rPr>
              <a:t>Chrome</a:t>
            </a:r>
            <a:r>
              <a:rPr lang="es-ES" sz="1100" b="0" dirty="0">
                <a:latin typeface="Avenir Book"/>
                <a:cs typeface="Avenir Book"/>
              </a:rPr>
              <a:t>, y no otros de sus competidores</a:t>
            </a:r>
            <a:r>
              <a:rPr lang="es-ES" sz="1100" b="0" dirty="0" smtClean="0">
                <a:latin typeface="Avenir Book"/>
                <a:cs typeface="Avenir Book"/>
              </a:rPr>
              <a:t>. "</a:t>
            </a:r>
            <a:r>
              <a:rPr lang="es-ES" sz="1100" b="0" dirty="0">
                <a:latin typeface="Avenir Book"/>
                <a:cs typeface="Avenir Book"/>
              </a:rPr>
              <a:t>Sobre la base de la investigación que hemos llevado a cabo hasta el momento, creemos que el comportamiento de Google niega a los consumidores (el acceso a) un abanico más amplio de aplicaciones y servicios móviles y obstaculiza el camino de la innovación a otros actores, incumpliendo las normas antimonopolio de la UE", afirmó la comisaria europea de Competencia, </a:t>
            </a:r>
            <a:r>
              <a:rPr lang="es-ES" sz="1100" b="0" dirty="0" err="1">
                <a:latin typeface="Avenir Book"/>
                <a:cs typeface="Avenir Book"/>
              </a:rPr>
              <a:t>Margrethe</a:t>
            </a:r>
            <a:r>
              <a:rPr lang="es-ES" sz="1100" b="0" dirty="0">
                <a:latin typeface="Avenir Book"/>
                <a:cs typeface="Avenir Book"/>
              </a:rPr>
              <a:t> </a:t>
            </a:r>
            <a:r>
              <a:rPr lang="es-ES" sz="1100" b="0" dirty="0" err="1">
                <a:latin typeface="Avenir Book"/>
                <a:cs typeface="Avenir Book"/>
              </a:rPr>
              <a:t>Vestager</a:t>
            </a:r>
            <a:r>
              <a:rPr lang="es-ES" sz="1100" b="0" dirty="0">
                <a:latin typeface="Avenir Book"/>
                <a:cs typeface="Avenir Book"/>
              </a:rPr>
              <a:t>.</a:t>
            </a:r>
            <a:endParaRPr lang="hu-HU" sz="1100" b="0" dirty="0">
              <a:latin typeface="Avenir Book"/>
              <a:cs typeface="Avenir Book"/>
            </a:endParaRPr>
          </a:p>
        </p:txBody>
      </p:sp>
      <p:pic>
        <p:nvPicPr>
          <p:cNvPr id="38" name="Imagen 37">
            <a:hlinkClick r:id="rId16"/>
          </p:cNvPr>
          <p:cNvPicPr>
            <a:picLocks/>
          </p:cNvPicPr>
          <p:nvPr/>
        </p:nvPicPr>
        <p:blipFill>
          <a:blip r:embed="rId17">
            <a:extLst>
              <a:ext uri="{28A0092B-C50C-407E-A947-70E740481C1C}">
                <a14:useLocalDpi xmlns:a14="http://schemas.microsoft.com/office/drawing/2010/main" val="0"/>
              </a:ext>
            </a:extLst>
          </a:blip>
          <a:stretch>
            <a:fillRect/>
          </a:stretch>
        </p:blipFill>
        <p:spPr>
          <a:xfrm>
            <a:off x="1748927" y="4153420"/>
            <a:ext cx="1261485" cy="254808"/>
          </a:xfrm>
          <a:prstGeom prst="rect">
            <a:avLst/>
          </a:prstGeom>
        </p:spPr>
      </p:pic>
      <p:sp>
        <p:nvSpPr>
          <p:cNvPr id="26" name="CuadroTexto 25"/>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20 </a:t>
            </a:r>
            <a:r>
              <a:rPr lang="es-ES" b="1" dirty="0" smtClean="0">
                <a:latin typeface="Avenir Heavy"/>
                <a:cs typeface="Avenir Heavy"/>
              </a:rPr>
              <a:t>de abril de 2016 </a:t>
            </a:r>
          </a:p>
        </p:txBody>
      </p:sp>
      <p:pic>
        <p:nvPicPr>
          <p:cNvPr id="5" name="Imagen 4" descr="MVS Noticias copia.tiff">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59546" y="6445249"/>
            <a:ext cx="600736" cy="309375"/>
          </a:xfrm>
          <a:prstGeom prst="rect">
            <a:avLst/>
          </a:prstGeom>
        </p:spPr>
      </p:pic>
    </p:spTree>
    <p:extLst>
      <p:ext uri="{BB962C8B-B14F-4D97-AF65-F5344CB8AC3E}">
        <p14:creationId xmlns:p14="http://schemas.microsoft.com/office/powerpoint/2010/main" val="336583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logo rojo imcp.jpg"/>
          <p:cNvPicPr>
            <a:picLocks noChangeAspect="1"/>
          </p:cNvPicPr>
          <p:nvPr/>
        </p:nvPicPr>
        <p:blipFill>
          <a:blip r:embed="rId3">
            <a:clrChange>
              <a:clrFrom>
                <a:srgbClr val="FFFFFE"/>
              </a:clrFrom>
              <a:clrTo>
                <a:srgbClr val="FFFFFE">
                  <a:alpha val="0"/>
                </a:srgbClr>
              </a:clrTo>
            </a:clrChange>
            <a:alphaModFix amt="15000"/>
            <a:extLst>
              <a:ext uri="{28A0092B-C50C-407E-A947-70E740481C1C}">
                <a14:useLocalDpi xmlns:a14="http://schemas.microsoft.com/office/drawing/2010/main" val="0"/>
              </a:ext>
            </a:extLst>
          </a:blip>
          <a:stretch>
            <a:fillRect/>
          </a:stretch>
        </p:blipFill>
        <p:spPr>
          <a:xfrm>
            <a:off x="1817054" y="2736557"/>
            <a:ext cx="4762500" cy="4895851"/>
          </a:xfrm>
          <a:prstGeom prst="rect">
            <a:avLst/>
          </a:prstGeom>
        </p:spPr>
      </p:pic>
      <p:pic>
        <p:nvPicPr>
          <p:cNvPr id="4" name="Imagen 3" descr="plantilla_carta_vertic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52" y="1460227"/>
            <a:ext cx="1434906" cy="7683775"/>
          </a:xfrm>
          <a:prstGeom prst="rect">
            <a:avLst/>
          </a:prstGeom>
        </p:spPr>
      </p:pic>
      <p:grpSp>
        <p:nvGrpSpPr>
          <p:cNvPr id="3" name="Agrupar 2"/>
          <p:cNvGrpSpPr/>
          <p:nvPr/>
        </p:nvGrpSpPr>
        <p:grpSpPr>
          <a:xfrm>
            <a:off x="201761" y="18573"/>
            <a:ext cx="3602068" cy="1135590"/>
            <a:chOff x="201760" y="18572"/>
            <a:chExt cx="3602068" cy="1135589"/>
          </a:xfrm>
        </p:grpSpPr>
        <p:sp>
          <p:nvSpPr>
            <p:cNvPr id="25" name="Rectángulo 24"/>
            <p:cNvSpPr/>
            <p:nvPr/>
          </p:nvSpPr>
          <p:spPr>
            <a:xfrm>
              <a:off x="526494" y="384721"/>
              <a:ext cx="3277334"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rPr>
                <a:t>Informativa</a:t>
              </a:r>
              <a:endParaRPr lang="es-ES" sz="4400" dirty="0">
                <a:ln w="18415" cmpd="sng">
                  <a:solidFill>
                    <a:schemeClr val="tx1"/>
                  </a:solidFill>
                  <a:prstDash val="solid"/>
                </a:ln>
                <a:effectLst>
                  <a:outerShdw blurRad="63500" dir="3600000" algn="tl" rotWithShape="0">
                    <a:srgbClr val="000000">
                      <a:alpha val="70000"/>
                    </a:srgbClr>
                  </a:outerShdw>
                </a:effectLst>
                <a:latin typeface="Arial Rounded MT Bold"/>
                <a:cs typeface="Arial Rounded MT Bold"/>
              </a:endParaRPr>
            </a:p>
          </p:txBody>
        </p:sp>
        <p:sp>
          <p:nvSpPr>
            <p:cNvPr id="34" name="Rectángulo 33"/>
            <p:cNvSpPr/>
            <p:nvPr/>
          </p:nvSpPr>
          <p:spPr>
            <a:xfrm>
              <a:off x="201760" y="18572"/>
              <a:ext cx="2354355" cy="769440"/>
            </a:xfrm>
            <a:prstGeom prst="rect">
              <a:avLst/>
            </a:prstGeom>
            <a:noFill/>
          </p:spPr>
          <p:txBody>
            <a:bodyPr wrap="none" lIns="91440" tIns="45720" rIns="91440" bIns="45720">
              <a:spAutoFit/>
            </a:bodyPr>
            <a:lstStyle/>
            <a:p>
              <a:pPr algn="ctr"/>
              <a:r>
                <a:rPr lang="es-MX" sz="4400" dirty="0" smtClean="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rPr>
                <a:t>Síntesis</a:t>
              </a:r>
              <a:endParaRPr lang="es-ES" sz="4400" dirty="0">
                <a:ln w="18415" cmpd="sng">
                  <a:solidFill>
                    <a:srgbClr val="CD1910"/>
                  </a:solidFill>
                  <a:prstDash val="solid"/>
                </a:ln>
                <a:solidFill>
                  <a:srgbClr val="CD1910"/>
                </a:solidFill>
                <a:effectLst>
                  <a:outerShdw blurRad="31750" dir="3600000" algn="tl" rotWithShape="0">
                    <a:srgbClr val="000000">
                      <a:alpha val="83000"/>
                    </a:srgbClr>
                  </a:outerShdw>
                </a:effectLst>
                <a:latin typeface="Arial Rounded MT Bold"/>
                <a:cs typeface="Arial Rounded MT Bold"/>
              </a:endParaRPr>
            </a:p>
          </p:txBody>
        </p:sp>
        <p:sp>
          <p:nvSpPr>
            <p:cNvPr id="32" name="Rectángulo 31"/>
            <p:cNvSpPr/>
            <p:nvPr/>
          </p:nvSpPr>
          <p:spPr>
            <a:xfrm>
              <a:off x="711572" y="384201"/>
              <a:ext cx="748923" cy="769440"/>
            </a:xfrm>
            <a:prstGeom prst="rect">
              <a:avLst/>
            </a:prstGeom>
            <a:noFill/>
          </p:spPr>
          <p:txBody>
            <a:bodyPr wrap="none" lIns="91440" tIns="45720" rIns="91440" bIns="45720">
              <a:spAutoFit/>
            </a:bodyPr>
            <a:lstStyle/>
            <a:p>
              <a:pPr algn="ctr"/>
              <a:r>
                <a:rPr lang="es-MX" sz="4400" dirty="0" smtClean="0">
                  <a:ln w="18415" cmpd="sng">
                    <a:solidFill>
                      <a:schemeClr val="tx1"/>
                    </a:solidFill>
                    <a:prstDash val="solid"/>
                  </a:ln>
                  <a:latin typeface="Arial Rounded MT Bold"/>
                  <a:cs typeface="Arial Rounded MT Bold"/>
                </a:rPr>
                <a:t>nf</a:t>
              </a:r>
              <a:endParaRPr lang="es-ES" sz="4400" dirty="0">
                <a:ln w="18415" cmpd="sng">
                  <a:solidFill>
                    <a:schemeClr val="tx1"/>
                  </a:solidFill>
                  <a:prstDash val="solid"/>
                </a:ln>
                <a:latin typeface="Arial Rounded MT Bold"/>
                <a:cs typeface="Arial Rounded MT Bold"/>
              </a:endParaRPr>
            </a:p>
          </p:txBody>
        </p:sp>
      </p:grpSp>
      <p:pic>
        <p:nvPicPr>
          <p:cNvPr id="13" name="Imagen 12" descr="logo_imcp.png"/>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23075" b="16332"/>
          <a:stretch/>
        </p:blipFill>
        <p:spPr>
          <a:xfrm>
            <a:off x="3687840" y="234470"/>
            <a:ext cx="3103253" cy="676849"/>
          </a:xfrm>
          <a:prstGeom prst="rect">
            <a:avLst/>
          </a:prstGeom>
        </p:spPr>
      </p:pic>
      <p:pic>
        <p:nvPicPr>
          <p:cNvPr id="17" name="Imagen 16" descr="Logo YouTube.png">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716" y="8589412"/>
            <a:ext cx="359997" cy="359997"/>
          </a:xfrm>
          <a:prstGeom prst="rect">
            <a:avLst/>
          </a:prstGeom>
        </p:spPr>
      </p:pic>
      <p:pic>
        <p:nvPicPr>
          <p:cNvPr id="18" name="Imagen 17" descr="Logo Facebook.png">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31" y="8626333"/>
            <a:ext cx="288000" cy="288000"/>
          </a:xfrm>
          <a:prstGeom prst="rect">
            <a:avLst/>
          </a:prstGeom>
        </p:spPr>
      </p:pic>
      <p:pic>
        <p:nvPicPr>
          <p:cNvPr id="19" name="Imagen 18" descr="Logo Twitter.png">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848" y="8615056"/>
            <a:ext cx="294861" cy="294861"/>
          </a:xfrm>
          <a:prstGeom prst="rect">
            <a:avLst/>
          </a:prstGeom>
        </p:spPr>
      </p:pic>
      <p:pic>
        <p:nvPicPr>
          <p:cNvPr id="20" name="Imagen 19" descr="SAT.tiff">
            <a:hlinkClick r:id="rId13"/>
          </p:cNvPr>
          <p:cNvPicPr>
            <a:picLocks noChangeAspect="1"/>
          </p:cNvPicPr>
          <p:nvPr/>
        </p:nvPicPr>
        <p:blipFill rotWithShape="1">
          <a:blip r:embed="rId14">
            <a:extLst>
              <a:ext uri="{28A0092B-C50C-407E-A947-70E740481C1C}">
                <a14:useLocalDpi xmlns:a14="http://schemas.microsoft.com/office/drawing/2010/main" val="0"/>
              </a:ext>
            </a:extLst>
          </a:blip>
          <a:srcRect r="1652"/>
          <a:stretch/>
        </p:blipFill>
        <p:spPr>
          <a:xfrm>
            <a:off x="486289" y="5229362"/>
            <a:ext cx="969041" cy="876399"/>
          </a:xfrm>
          <a:prstGeom prst="rect">
            <a:avLst/>
          </a:prstGeom>
          <a:ln>
            <a:noFill/>
          </a:ln>
          <a:effectLst>
            <a:outerShdw blurRad="292100" dist="139700" dir="2700000" algn="tl" rotWithShape="0">
              <a:srgbClr val="333333">
                <a:alpha val="65000"/>
              </a:srgbClr>
            </a:outerShdw>
          </a:effectLst>
        </p:spPr>
      </p:pic>
      <p:sp>
        <p:nvSpPr>
          <p:cNvPr id="26" name="CuadroTexto 25"/>
          <p:cNvSpPr txBox="1"/>
          <p:nvPr/>
        </p:nvSpPr>
        <p:spPr>
          <a:xfrm>
            <a:off x="1679359" y="4052245"/>
            <a:ext cx="4839192" cy="2046714"/>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El terremoto en Ecuador costaría 3,000 </a:t>
            </a:r>
            <a:r>
              <a:rPr lang="es-ES" sz="1400" dirty="0" err="1">
                <a:latin typeface="Avenir Book"/>
                <a:cs typeface="Avenir Book"/>
              </a:rPr>
              <a:t>mdd</a:t>
            </a:r>
            <a:r>
              <a:rPr lang="es-ES" sz="1400" dirty="0">
                <a:latin typeface="Avenir Book"/>
                <a:cs typeface="Avenir Book"/>
              </a:rPr>
              <a:t>, hasta 3 puntos del </a:t>
            </a:r>
            <a:r>
              <a:rPr lang="es-ES" sz="1400" dirty="0" smtClean="0">
                <a:latin typeface="Avenir Book"/>
                <a:cs typeface="Avenir Book"/>
              </a:rPr>
              <a:t>PIB</a:t>
            </a:r>
          </a:p>
          <a:p>
            <a:r>
              <a:rPr lang="es-ES" sz="1100" b="0" dirty="0">
                <a:latin typeface="Avenir Book"/>
                <a:cs typeface="Avenir Book"/>
              </a:rPr>
              <a:t>El terremoto que asoló Ecuador podría costarle entre dos y tres puntos porcentuales del Producto Interno Bruto (PIB), dijo el martes el presidente Rafael Correa, cuando las probabilidades de hallar más sobrevivientes caen a pesar del esfuerzo de los </a:t>
            </a:r>
            <a:r>
              <a:rPr lang="es-ES" sz="1100" b="0" dirty="0" smtClean="0">
                <a:latin typeface="Avenir Book"/>
                <a:cs typeface="Avenir Book"/>
              </a:rPr>
              <a:t>socorristas. El </a:t>
            </a:r>
            <a:r>
              <a:rPr lang="es-ES" sz="1100" b="0" dirty="0">
                <a:latin typeface="Avenir Book"/>
                <a:cs typeface="Avenir Book"/>
              </a:rPr>
              <a:t>sismo, el más devastador en casi 40 años, ha dejado hasta el momento 443 fallecidos más de 4,000 heridos y 231 desaparecidos</a:t>
            </a:r>
            <a:r>
              <a:rPr lang="es-ES" sz="1100" b="0" dirty="0" smtClean="0">
                <a:latin typeface="Avenir Book"/>
                <a:cs typeface="Avenir Book"/>
              </a:rPr>
              <a:t>. "</a:t>
            </a:r>
            <a:r>
              <a:rPr lang="es-ES" sz="1100" b="0" dirty="0">
                <a:latin typeface="Avenir Book"/>
                <a:cs typeface="Avenir Book"/>
              </a:rPr>
              <a:t>Va a ser una lucha larga, no nos engañemos", dijo Correa la madrugada del martes tras recorrer la provincia de Manabí, la más afectada por el potente terremoto de magnitud 7.8</a:t>
            </a:r>
            <a:r>
              <a:rPr lang="es-ES" sz="1100" b="0" dirty="0" smtClean="0">
                <a:latin typeface="Avenir Book"/>
                <a:cs typeface="Avenir Book"/>
              </a:rPr>
              <a:t>.</a:t>
            </a:r>
            <a:endParaRPr lang="es-ES" sz="1100" b="0" dirty="0">
              <a:latin typeface="Avenir Book"/>
              <a:cs typeface="Avenir Book"/>
            </a:endParaRPr>
          </a:p>
        </p:txBody>
      </p:sp>
      <p:sp>
        <p:nvSpPr>
          <p:cNvPr id="28" name="CuadroTexto 27"/>
          <p:cNvSpPr txBox="1"/>
          <p:nvPr/>
        </p:nvSpPr>
        <p:spPr>
          <a:xfrm>
            <a:off x="1679359" y="6460160"/>
            <a:ext cx="4839192" cy="2169825"/>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Prevén lluvias, calor y granizadas en gran parte del </a:t>
            </a:r>
            <a:r>
              <a:rPr lang="es-ES" sz="1400" dirty="0" smtClean="0">
                <a:latin typeface="Avenir Book"/>
                <a:cs typeface="Avenir Book"/>
              </a:rPr>
              <a:t>país</a:t>
            </a:r>
          </a:p>
          <a:p>
            <a:r>
              <a:rPr lang="es-ES" sz="1100" b="0" dirty="0">
                <a:latin typeface="Avenir Book"/>
                <a:cs typeface="Avenir Book"/>
              </a:rPr>
              <a:t>Los diversos sistemas que interactúan en gran parte del país ocasionarán lluvias, temperaturas de más de 40 grados, tormentas eléctricas, vientos fuertes y granizadas en gran parte del país, señaló el Servicio Meteorológico Nacional (SMN). </a:t>
            </a:r>
            <a:r>
              <a:rPr lang="es-ES" sz="1100" b="0" dirty="0" smtClean="0">
                <a:latin typeface="Avenir Book"/>
                <a:cs typeface="Avenir Book"/>
              </a:rPr>
              <a:t>Precisó </a:t>
            </a:r>
            <a:r>
              <a:rPr lang="es-ES" sz="1100" b="0" dirty="0">
                <a:latin typeface="Avenir Book"/>
                <a:cs typeface="Avenir Book"/>
              </a:rPr>
              <a:t>que el frente frío 57, que se ubicará en la región central de Texas (EUA), asociado a una zona de inestabilidad localizada en los límites de Chihuahua y Coahuila ocasionará precipitaciones, tormentas eléctricas y vientos fuertes en el norte del país, señaló el Servicio Meteorológico Nacional (SMN)</a:t>
            </a:r>
            <a:r>
              <a:rPr lang="es-ES" sz="1100" b="0" dirty="0" smtClean="0">
                <a:latin typeface="Avenir Book"/>
                <a:cs typeface="Avenir Book"/>
              </a:rPr>
              <a:t>.</a:t>
            </a:r>
            <a:r>
              <a:rPr lang="es-ES" sz="1100" b="0" dirty="0">
                <a:latin typeface="Avenir Book"/>
                <a:cs typeface="Avenir Book"/>
              </a:rPr>
              <a:t> </a:t>
            </a:r>
            <a:r>
              <a:rPr lang="es-ES" sz="1100" b="0" dirty="0" smtClean="0">
                <a:latin typeface="Avenir Book"/>
                <a:cs typeface="Avenir Book"/>
              </a:rPr>
              <a:t>El </a:t>
            </a:r>
            <a:r>
              <a:rPr lang="es-ES" sz="1100" b="0" dirty="0">
                <a:latin typeface="Avenir Book"/>
                <a:cs typeface="Avenir Book"/>
              </a:rPr>
              <a:t>organismo abundó que se pronostican precipitaciones locales fuertes, tormentas eléctricas y granizadas en Coahuila, Nuevo León y Tamaulipas, y lluvias aisladas en Chihuahua. </a:t>
            </a:r>
            <a:endParaRPr lang="es-ES" sz="1100" b="0" dirty="0">
              <a:latin typeface="Avenir Book"/>
              <a:cs typeface="Avenir Book"/>
            </a:endParaRPr>
          </a:p>
        </p:txBody>
      </p:sp>
      <p:pic>
        <p:nvPicPr>
          <p:cNvPr id="29" name="Imagen 28">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5178" y="3871666"/>
            <a:ext cx="931888" cy="251797"/>
          </a:xfrm>
          <a:prstGeom prst="rect">
            <a:avLst/>
          </a:prstGeom>
        </p:spPr>
      </p:pic>
      <p:pic>
        <p:nvPicPr>
          <p:cNvPr id="30" name="Imagen 29" descr="Azteca Noticias.tiff">
            <a:hlinkClick r:id="rId17"/>
          </p:cNvPr>
          <p:cNvPicPr>
            <a:picLocks/>
          </p:cNvPicPr>
          <p:nvPr/>
        </p:nvPicPr>
        <p:blipFill>
          <a:blip r:embed="rId18">
            <a:extLst>
              <a:ext uri="{28A0092B-C50C-407E-A947-70E740481C1C}">
                <a14:useLocalDpi xmlns:a14="http://schemas.microsoft.com/office/drawing/2010/main" val="0"/>
              </a:ext>
            </a:extLst>
          </a:blip>
          <a:stretch>
            <a:fillRect/>
          </a:stretch>
        </p:blipFill>
        <p:spPr>
          <a:xfrm>
            <a:off x="1762012" y="6225517"/>
            <a:ext cx="1155247" cy="234643"/>
          </a:xfrm>
          <a:prstGeom prst="rect">
            <a:avLst/>
          </a:prstGeom>
        </p:spPr>
      </p:pic>
      <p:sp>
        <p:nvSpPr>
          <p:cNvPr id="31" name="CuadroTexto 30"/>
          <p:cNvSpPr txBox="1"/>
          <p:nvPr/>
        </p:nvSpPr>
        <p:spPr>
          <a:xfrm>
            <a:off x="1690055" y="1926214"/>
            <a:ext cx="4839192" cy="1877437"/>
          </a:xfrm>
          <a:prstGeom prst="rect">
            <a:avLst/>
          </a:prstGeom>
          <a:noFill/>
        </p:spPr>
        <p:txBody>
          <a:bodyPr wrap="square" rtlCol="0">
            <a:spAutoFit/>
          </a:bodyPr>
          <a:lstStyle>
            <a:defPPr>
              <a:defRPr lang="es-ES"/>
            </a:defPPr>
            <a:lvl1pPr algn="just">
              <a:defRPr sz="1000" b="1">
                <a:latin typeface="Arial Narrow"/>
                <a:cs typeface="Arial Narrow"/>
              </a:defRPr>
            </a:lvl1pPr>
          </a:lstStyle>
          <a:p>
            <a:r>
              <a:rPr lang="es-ES" sz="1400" dirty="0">
                <a:latin typeface="Avenir Book"/>
                <a:cs typeface="Avenir Book"/>
              </a:rPr>
              <a:t>MERCADOS MEXICANOS-¿Qué dicen los analistas? 20 de </a:t>
            </a:r>
            <a:r>
              <a:rPr lang="es-ES" sz="1400" dirty="0" smtClean="0">
                <a:latin typeface="Avenir Book"/>
                <a:cs typeface="Avenir Book"/>
              </a:rPr>
              <a:t>abril</a:t>
            </a:r>
          </a:p>
          <a:p>
            <a:r>
              <a:rPr lang="es-ES" sz="1100" b="0" dirty="0">
                <a:latin typeface="Avenir Book"/>
                <a:cs typeface="Avenir Book"/>
              </a:rPr>
              <a:t>Los analistas de grupos financieros, corredurías locales e internacionales opinan sobre los mercados mexicanos y la </a:t>
            </a:r>
            <a:r>
              <a:rPr lang="es-ES" sz="1100" b="0" dirty="0" smtClean="0">
                <a:latin typeface="Avenir Book"/>
                <a:cs typeface="Avenir Book"/>
              </a:rPr>
              <a:t>economía. A </a:t>
            </a:r>
            <a:r>
              <a:rPr lang="es-ES" sz="1100" b="0" dirty="0">
                <a:latin typeface="Avenir Book"/>
                <a:cs typeface="Avenir Book"/>
              </a:rPr>
              <a:t>continuación, un resumen de los reportes del miércoles 20 de abril. Las opiniones reflejadas son de grupos financieros o corredurías y no representan puntos de vista de </a:t>
            </a:r>
            <a:r>
              <a:rPr lang="es-ES" sz="1100" b="0" dirty="0" smtClean="0">
                <a:latin typeface="Avenir Book"/>
                <a:cs typeface="Avenir Book"/>
              </a:rPr>
              <a:t>Reuters.</a:t>
            </a:r>
            <a:r>
              <a:rPr lang="es-ES" sz="1100" b="0" dirty="0">
                <a:latin typeface="Avenir Book"/>
                <a:cs typeface="Avenir Book"/>
              </a:rPr>
              <a:t> </a:t>
            </a:r>
            <a:r>
              <a:rPr lang="es-ES" sz="1100" b="0" dirty="0" smtClean="0">
                <a:latin typeface="Avenir Book"/>
                <a:cs typeface="Avenir Book"/>
              </a:rPr>
              <a:t>DEUDA</a:t>
            </a:r>
            <a:r>
              <a:rPr lang="es-ES" sz="1100" b="0" dirty="0">
                <a:latin typeface="Avenir Book"/>
                <a:cs typeface="Avenir Book"/>
              </a:rPr>
              <a:t>, MONEDA Y </a:t>
            </a:r>
            <a:r>
              <a:rPr lang="es-ES" sz="1100" b="0" dirty="0" smtClean="0">
                <a:latin typeface="Avenir Book"/>
                <a:cs typeface="Avenir Book"/>
              </a:rPr>
              <a:t>BOLSA:</a:t>
            </a:r>
            <a:r>
              <a:rPr lang="es-ES" sz="1100" b="0" dirty="0">
                <a:latin typeface="Avenir Book"/>
                <a:cs typeface="Avenir Book"/>
              </a:rPr>
              <a:t> </a:t>
            </a:r>
            <a:r>
              <a:rPr lang="es-ES" sz="1100" b="0" dirty="0" smtClean="0">
                <a:latin typeface="Avenir Book"/>
                <a:cs typeface="Avenir Book"/>
              </a:rPr>
              <a:t>MONEX </a:t>
            </a:r>
            <a:r>
              <a:rPr lang="es-ES" sz="1100" b="0" dirty="0">
                <a:latin typeface="Avenir Book"/>
                <a:cs typeface="Avenir Book"/>
              </a:rPr>
              <a:t>- Los mercados a nivel mundial presentan movimientos mixtos, luego de sesiones de volatilidad y luego de que en Kuwait se terminara la huelga de los trabajadores de la empresa petrolera estatal.</a:t>
            </a:r>
            <a:endParaRPr lang="es-ES" sz="1100" b="0" dirty="0">
              <a:latin typeface="Avenir Book"/>
              <a:cs typeface="Avenir Book"/>
            </a:endParaRPr>
          </a:p>
        </p:txBody>
      </p:sp>
      <p:sp>
        <p:nvSpPr>
          <p:cNvPr id="33" name="CuadroTexto 32"/>
          <p:cNvSpPr txBox="1"/>
          <p:nvPr/>
        </p:nvSpPr>
        <p:spPr>
          <a:xfrm>
            <a:off x="2483556" y="1189671"/>
            <a:ext cx="4374444" cy="369332"/>
          </a:xfrm>
          <a:prstGeom prst="rect">
            <a:avLst/>
          </a:prstGeom>
          <a:noFill/>
        </p:spPr>
        <p:txBody>
          <a:bodyPr wrap="square" rtlCol="0">
            <a:spAutoFit/>
          </a:bodyPr>
          <a:lstStyle/>
          <a:p>
            <a:pPr algn="r"/>
            <a:r>
              <a:rPr lang="es-ES" b="1" dirty="0" smtClean="0">
                <a:latin typeface="Avenir Heavy"/>
                <a:cs typeface="Avenir Heavy"/>
              </a:rPr>
              <a:t>Mi</a:t>
            </a:r>
            <a:r>
              <a:rPr lang="es-ES" b="1" dirty="0" smtClean="0">
                <a:latin typeface="Avenir Heavy"/>
                <a:cs typeface="Avenir Heavy"/>
              </a:rPr>
              <a:t>ércol</a:t>
            </a:r>
            <a:r>
              <a:rPr lang="es-ES" b="1" dirty="0" smtClean="0">
                <a:latin typeface="Avenir Heavy"/>
                <a:cs typeface="Avenir Heavy"/>
              </a:rPr>
              <a:t>es 20 </a:t>
            </a:r>
            <a:r>
              <a:rPr lang="es-ES" b="1" dirty="0" smtClean="0">
                <a:latin typeface="Avenir Heavy"/>
                <a:cs typeface="Avenir Heavy"/>
              </a:rPr>
              <a:t>de abril de 2016 </a:t>
            </a:r>
          </a:p>
        </p:txBody>
      </p:sp>
      <p:pic>
        <p:nvPicPr>
          <p:cNvPr id="2" name="Imagen 1" descr="portada_cp_abr_16 copia.jpeg">
            <a:hlinkClick r:id="rId19"/>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1373" y="2736557"/>
            <a:ext cx="1021386" cy="1239192"/>
          </a:xfrm>
          <a:prstGeom prst="rect">
            <a:avLst/>
          </a:prstGeom>
          <a:ln w="3175" cmpd="sng">
            <a:solidFill>
              <a:schemeClr val="tx1"/>
            </a:solidFill>
          </a:ln>
          <a:effectLst>
            <a:outerShdw blurRad="193675" dist="38100" dir="2700000" sx="104000" sy="104000" algn="tl" rotWithShape="0">
              <a:prstClr val="black">
                <a:alpha val="40000"/>
              </a:prstClr>
            </a:outerShdw>
          </a:effectLst>
        </p:spPr>
      </p:pic>
      <p:pic>
        <p:nvPicPr>
          <p:cNvPr id="5" name="Imagen 4" descr="thomson reuters copia.png">
            <a:hlinkClick r:id="rId21"/>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62012" y="1679671"/>
            <a:ext cx="1168413" cy="322743"/>
          </a:xfrm>
          <a:prstGeom prst="rect">
            <a:avLst/>
          </a:prstGeom>
        </p:spPr>
      </p:pic>
    </p:spTree>
    <p:extLst>
      <p:ext uri="{BB962C8B-B14F-4D97-AF65-F5344CB8AC3E}">
        <p14:creationId xmlns:p14="http://schemas.microsoft.com/office/powerpoint/2010/main" val="37438036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23713</TotalTime>
  <Words>1653</Words>
  <Application>Microsoft Macintosh PowerPoint</Application>
  <PresentationFormat>Carta (216 x 279 mm)</PresentationFormat>
  <Paragraphs>96</Paragraphs>
  <Slides>4</Slides>
  <Notes>4</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Company>IMCP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Ileana Mayela Romo Chávez</dc:creator>
  <cp:lastModifiedBy>Sheri Ochoa</cp:lastModifiedBy>
  <cp:revision>2590</cp:revision>
  <cp:lastPrinted>2015-09-28T14:01:28Z</cp:lastPrinted>
  <dcterms:created xsi:type="dcterms:W3CDTF">2013-12-30T14:58:09Z</dcterms:created>
  <dcterms:modified xsi:type="dcterms:W3CDTF">2016-04-20T13:20:31Z</dcterms:modified>
</cp:coreProperties>
</file>