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64" r:id="rId4"/>
    <p:sldId id="265" r:id="rId5"/>
  </p:sldIdLst>
  <p:sldSz cx="6858000" cy="9144000" type="letter"/>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1B9AD05-74B1-9147-BA13-FAF9E36E5E49}">
          <p14:sldIdLst>
            <p14:sldId id="262"/>
            <p14:sldId id="263"/>
            <p14:sldId id="264"/>
            <p14:sldId id="265"/>
          </p14:sldIdLst>
        </p14:section>
      </p14:sectionLst>
    </p:ex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D32"/>
    <a:srgbClr val="CD1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6" autoAdjust="0"/>
    <p:restoredTop sz="94628" autoAdjust="0"/>
  </p:normalViewPr>
  <p:slideViewPr>
    <p:cSldViewPr snapToGrid="0" snapToObjects="1">
      <p:cViewPr>
        <p:scale>
          <a:sx n="160" d="100"/>
          <a:sy n="160" d="100"/>
        </p:scale>
        <p:origin x="-736" y="151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4481-A078-A342-A1B5-F0F3B327EBD5}" type="datetimeFigureOut">
              <a:rPr lang="es-ES" smtClean="0"/>
              <a:t>4/6/16</a:t>
            </a:fld>
            <a:endParaRPr lang="es-ES"/>
          </a:p>
        </p:txBody>
      </p:sp>
      <p:sp>
        <p:nvSpPr>
          <p:cNvPr id="4" name="Marcador de imagen d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9415E-AC6A-9B4C-8E88-52371210AA4D}" type="slidenum">
              <a:rPr lang="es-ES" smtClean="0"/>
              <a:t>‹Nr.›</a:t>
            </a:fld>
            <a:endParaRPr lang="es-ES"/>
          </a:p>
        </p:txBody>
      </p:sp>
    </p:spTree>
    <p:extLst>
      <p:ext uri="{BB962C8B-B14F-4D97-AF65-F5344CB8AC3E}">
        <p14:creationId xmlns:p14="http://schemas.microsoft.com/office/powerpoint/2010/main" val="2331447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1</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2</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3</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4</a:t>
            </a:fld>
            <a:endParaRPr lang="es-ES"/>
          </a:p>
        </p:txBody>
      </p:sp>
    </p:spTree>
    <p:extLst>
      <p:ext uri="{BB962C8B-B14F-4D97-AF65-F5344CB8AC3E}">
        <p14:creationId xmlns:p14="http://schemas.microsoft.com/office/powerpoint/2010/main" val="15728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70"/>
            <a:ext cx="5829300" cy="1960033"/>
          </a:xfrm>
        </p:spPr>
        <p:txBody>
          <a:bodyPr/>
          <a:lstStyle/>
          <a:p>
            <a:r>
              <a:rPr lang="es-ES_tradnl" smtClean="0"/>
              <a:t>Clic para editar título</a:t>
            </a:r>
            <a:endParaRPr lang="es-E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68652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3044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488951"/>
            <a:ext cx="1157288" cy="104013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257177" y="488951"/>
            <a:ext cx="3357563" cy="104013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9464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41720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03551E3-3EAB-BA4A-A33A-2C611FD209E9}" type="datetimeFigureOut">
              <a:rPr lang="es-ES" smtClean="0"/>
              <a:t>4/6/16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6783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03551E3-3EAB-BA4A-A33A-2C611FD209E9}" type="datetimeFigureOut">
              <a:rPr lang="es-ES" smtClean="0"/>
              <a:t>4/6/16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82320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184"/>
            <a:ext cx="6172200" cy="1524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03551E3-3EAB-BA4A-A33A-2C611FD209E9}" type="datetimeFigureOut">
              <a:rPr lang="es-ES" smtClean="0"/>
              <a:t>4/6/16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4230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03551E3-3EAB-BA4A-A33A-2C611FD209E9}" type="datetimeFigureOut">
              <a:rPr lang="es-ES" smtClean="0"/>
              <a:t>4/6/16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31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3551E3-3EAB-BA4A-A33A-2C611FD209E9}" type="datetimeFigureOut">
              <a:rPr lang="es-ES" smtClean="0"/>
              <a:t>4/6/16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69809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2" y="364067"/>
            <a:ext cx="2256235" cy="154940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4/6/16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22803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1"/>
            <a:ext cx="4114800" cy="755651"/>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4/6/16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705085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03551E3-3EAB-BA4A-A33A-2C611FD209E9}" type="datetimeFigureOut">
              <a:rPr lang="es-ES" smtClean="0"/>
              <a:t>4/6/16</a:t>
            </a:fld>
            <a:endParaRPr lang="es-ES"/>
          </a:p>
        </p:txBody>
      </p:sp>
      <p:sp>
        <p:nvSpPr>
          <p:cNvPr id="5" name="Marcador de pie de página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E6558AB-1C8D-6741-85D1-62095DE395A6}" type="slidenum">
              <a:rPr lang="es-ES" smtClean="0"/>
              <a:t>‹Nr.›</a:t>
            </a:fld>
            <a:endParaRPr lang="es-ES"/>
          </a:p>
        </p:txBody>
      </p:sp>
    </p:spTree>
    <p:extLst>
      <p:ext uri="{BB962C8B-B14F-4D97-AF65-F5344CB8AC3E}">
        <p14:creationId xmlns:p14="http://schemas.microsoft.com/office/powerpoint/2010/main" val="40335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twitter.com/IMCP" TargetMode="External"/><Relationship Id="rId20" Type="http://schemas.openxmlformats.org/officeDocument/2006/relationships/image" Target="../media/image10.tiff"/><Relationship Id="rId21" Type="http://schemas.openxmlformats.org/officeDocument/2006/relationships/hyperlink" Target="http://www.negociosreforma.com/aplicaciones/articulo/default.aspx?id=811116" TargetMode="External"/><Relationship Id="rId22" Type="http://schemas.openxmlformats.org/officeDocument/2006/relationships/image" Target="../media/image11.tiff"/><Relationship Id="rId10" Type="http://schemas.openxmlformats.org/officeDocument/2006/relationships/image" Target="../media/image5.png"/><Relationship Id="rId11" Type="http://schemas.openxmlformats.org/officeDocument/2006/relationships/hyperlink" Target="http://ebooks.imcp.org.mx/catalog/show/bolet%C3%ADn+financiero/8" TargetMode="External"/><Relationship Id="rId12" Type="http://schemas.openxmlformats.org/officeDocument/2006/relationships/image" Target="../media/image6.jpg"/><Relationship Id="rId13" Type="http://schemas.openxmlformats.org/officeDocument/2006/relationships/hyperlink" Target="http://imcp.org.mx/imce" TargetMode="External"/><Relationship Id="rId14" Type="http://schemas.openxmlformats.org/officeDocument/2006/relationships/image" Target="../media/image7.jpg"/><Relationship Id="rId15" Type="http://schemas.openxmlformats.org/officeDocument/2006/relationships/image" Target="../media/image8.png"/><Relationship Id="rId16" Type="http://schemas.microsoft.com/office/2007/relationships/hdphoto" Target="../media/hdphoto1.wdp"/><Relationship Id="rId17" Type="http://schemas.openxmlformats.org/officeDocument/2006/relationships/hyperlink" Target="http://eleconomista.com.mx/sistema-financiero/2016/04/05/afores-juicio-practicas-monopolicas-absolutas" TargetMode="External"/><Relationship Id="rId18" Type="http://schemas.openxmlformats.org/officeDocument/2006/relationships/image" Target="../media/image9.jpg"/><Relationship Id="rId19" Type="http://schemas.openxmlformats.org/officeDocument/2006/relationships/hyperlink" Target="http://www.elfinanciero.com.mx/economia/estas-cifras-revelan-la-discriminacion-laboral.htm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www.youtube.com/imcpnet" TargetMode="External"/><Relationship Id="rId6" Type="http://schemas.openxmlformats.org/officeDocument/2006/relationships/image" Target="../media/image3.png"/><Relationship Id="rId7" Type="http://schemas.openxmlformats.org/officeDocument/2006/relationships/hyperlink" Target="https://www.facebook.com/pages/IMCP/186035178835"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hyperlink" Target="http://imcp.org.mx/servicios/folios/folio-92015-2016-imss-presentacion-de-la-relacion-de-contadores-publicos-autorizados-para-dictaminar-quienes-se-otorgo-la-acreditacion-por-parte-del-instituto-mexicano-del-seguro-social%23.VvKfnEvWrck" TargetMode="External"/><Relationship Id="rId21" Type="http://schemas.openxmlformats.org/officeDocument/2006/relationships/hyperlink" Target="http://imcp.org.mx/publicaciones/noticias-fiscales-2016-121-prodecon-declaracion-anual-2015-de-las-personas-fisicas%23.VwUQDkvWrck" TargetMode="External"/><Relationship Id="rId22" Type="http://schemas.openxmlformats.org/officeDocument/2006/relationships/hyperlink" Target="http://www.razon.com.mx/spip.php?article302738" TargetMode="External"/><Relationship Id="rId23" Type="http://schemas.openxmlformats.org/officeDocument/2006/relationships/image" Target="../media/image14.png"/><Relationship Id="rId24" Type="http://schemas.openxmlformats.org/officeDocument/2006/relationships/hyperlink" Target="http://www.milenio.com/negocios/combate-lavado-ejemplo-mundial-Nafin_0_714528558.html" TargetMode="External"/><Relationship Id="rId25" Type="http://schemas.openxmlformats.org/officeDocument/2006/relationships/image" Target="../media/image15.jpg"/><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dineroenimagen.com/2016-04-06/71089?categoria=%22dinero%22" TargetMode="External"/><Relationship Id="rId14" Type="http://schemas.openxmlformats.org/officeDocument/2006/relationships/image" Target="../media/image12.tiff"/><Relationship Id="rId15" Type="http://schemas.openxmlformats.org/officeDocument/2006/relationships/hyperlink" Target="http://imcp.org.mx/publicaciones/noticias-fiscales-2016-122-shcp-montos-de-los-estimulos-fiscales-las-cuotas-disminuidas-y-los-precios-maximos-al-publico-de-las-gasolinas-que-se-enajenen-en-la-region-fronteriza-con-los-eua-durant%23.VwUP0kvWrck" TargetMode="External"/><Relationship Id="rId16" Type="http://schemas.openxmlformats.org/officeDocument/2006/relationships/image" Target="../media/image13.png"/><Relationship Id="rId17" Type="http://schemas.openxmlformats.org/officeDocument/2006/relationships/hyperlink" Target="http://imcp.org.mx/publicaciones/noticias-fiscales-2016-123-declaracion-del-secretario-general-de-la-ocde-angel-gurria-sobre-los-panama-papers%23.VwUPkkvWrck" TargetMode="External"/><Relationship Id="rId18" Type="http://schemas.openxmlformats.org/officeDocument/2006/relationships/hyperlink" Target="http://imcp.org.mx/servicios/folios/folio-112015-2016-norma-de-desarrollo-profesional-continua-2015-formato-homologado%23.VvKfd0vWrck" TargetMode="External"/><Relationship Id="rId19" Type="http://schemas.openxmlformats.org/officeDocument/2006/relationships/hyperlink" Target="http://imcp.org.mx/servicios/folios/folio-102015-2016-apertura-de-inscripciones-la-93-asamblea-convencion-nacional-veracruz-2016%23.VvKfiEvWrck"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expansion.mx/economia/2016/04/05/tesoro-de-eu-lanza-nueva-ofensiva-contra-la-evasion-fiscal-corporativa" TargetMode="External"/><Relationship Id="rId14" Type="http://schemas.openxmlformats.org/officeDocument/2006/relationships/image" Target="../media/image16.tiff"/><Relationship Id="rId15" Type="http://schemas.openxmlformats.org/officeDocument/2006/relationships/hyperlink" Target="http://www.cnnexpansion.com/economia/2016/03/08/fiebre-del-oro-el-metal-amarillo-esta-en-mercado-alcista" TargetMode="External"/><Relationship Id="rId16" Type="http://schemas.openxmlformats.org/officeDocument/2006/relationships/hyperlink" Target="http://www.noticiasmvs.com/%23!/noticias/hacienda-mantiene-meta-de-reduccion-de-deficit-y-deuda-publica-422" TargetMode="External"/><Relationship Id="rId17" Type="http://schemas.openxmlformats.org/officeDocument/2006/relationships/image" Target="../media/image17.tiff"/><Relationship Id="rId18" Type="http://schemas.openxmlformats.org/officeDocument/2006/relationships/hyperlink" Target="http://www.radioformula.com.mx/notas.asp?Idn=583885&amp;idFC=2016&amp;sURL=" TargetMode="External"/><Relationship Id="rId19" Type="http://schemas.openxmlformats.org/officeDocument/2006/relationships/image" Target="../media/image18.tiff"/><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 Id="rId9" Type="http://schemas.openxmlformats.org/officeDocument/2006/relationships/hyperlink" Target="https://www.facebook.com/pages/IMCP/186035178835" TargetMode="External"/><Relationship Id="rId10"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image" Target="../media/image22.png"/><Relationship Id="rId21" Type="http://schemas.openxmlformats.org/officeDocument/2006/relationships/hyperlink" Target="http://imcp.org.mx/publicaciones/revista-cp/certificacion-y-auditoria-en-prevencion-del-lavado-de-dinero%23.VwJiPkvWrck" TargetMode="External"/><Relationship Id="rId22" Type="http://schemas.openxmlformats.org/officeDocument/2006/relationships/image" Target="../media/image23.jpeg"/><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sat.gob.mx/sitio_internet/home.asp" TargetMode="External"/><Relationship Id="rId14" Type="http://schemas.openxmlformats.org/officeDocument/2006/relationships/image" Target="../media/image19.tiff"/><Relationship Id="rId15" Type="http://schemas.openxmlformats.org/officeDocument/2006/relationships/hyperlink" Target="http://noticieros.televisa.com/economia/2016-04-05/reservas-internacionales-suben-811-mdd-banxico/" TargetMode="External"/><Relationship Id="rId16" Type="http://schemas.openxmlformats.org/officeDocument/2006/relationships/image" Target="../media/image20.png"/><Relationship Id="rId17" Type="http://schemas.openxmlformats.org/officeDocument/2006/relationships/hyperlink" Target="http://www.aztecanoticias.com.mx/notas/seguridad/247954/hoy-no-circulan-autos-con-calcomania-roja-y-azul" TargetMode="External"/><Relationship Id="rId18" Type="http://schemas.openxmlformats.org/officeDocument/2006/relationships/image" Target="../media/image21.tiff"/><Relationship Id="rId19" Type="http://schemas.openxmlformats.org/officeDocument/2006/relationships/hyperlink" Target="http://mx.reuters.com/article/businessNews/idMXL2N1781MP"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pic>
        <p:nvPicPr>
          <p:cNvPr id="44" name="Imagen 43" descr="Logo YouTube.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28" y="8589412"/>
            <a:ext cx="359997" cy="359997"/>
          </a:xfrm>
          <a:prstGeom prst="rect">
            <a:avLst/>
          </a:prstGeom>
        </p:spPr>
      </p:pic>
      <p:pic>
        <p:nvPicPr>
          <p:cNvPr id="45" name="Imagen 44" descr="Logo Facebook.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942" y="8626333"/>
            <a:ext cx="288000" cy="288000"/>
          </a:xfrm>
          <a:prstGeom prst="rect">
            <a:avLst/>
          </a:prstGeom>
        </p:spPr>
      </p:pic>
      <p:pic>
        <p:nvPicPr>
          <p:cNvPr id="46" name="Imagen 45" descr="Logo Twitter.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958" y="8615056"/>
            <a:ext cx="294861" cy="294861"/>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689965950"/>
              </p:ext>
            </p:extLst>
          </p:nvPr>
        </p:nvGraphicFramePr>
        <p:xfrm>
          <a:off x="484207" y="3917765"/>
          <a:ext cx="814556" cy="702714"/>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14556"/>
              </a:tblGrid>
              <a:tr h="351357">
                <a:tc>
                  <a:txBody>
                    <a:bodyPr/>
                    <a:lstStyle/>
                    <a:p>
                      <a:pPr algn="ctr"/>
                      <a:r>
                        <a:rPr lang="es-ES" sz="1600" b="1" dirty="0" smtClean="0">
                          <a:latin typeface="Avenir Heavy"/>
                          <a:cs typeface="Avenir Heavy"/>
                        </a:rPr>
                        <a:t>Dólar</a:t>
                      </a:r>
                    </a:p>
                  </a:txBody>
                  <a:tcPr>
                    <a:lnB w="12700" cap="flat" cmpd="sng" algn="ctr">
                      <a:solidFill>
                        <a:prstClr val="black"/>
                      </a:solidFill>
                      <a:prstDash val="solid"/>
                      <a:round/>
                      <a:headEnd type="none" w="med" len="med"/>
                      <a:tailEnd type="none" w="med" len="med"/>
                    </a:lnB>
                    <a:solidFill>
                      <a:schemeClr val="bg1"/>
                    </a:solidFill>
                  </a:tcPr>
                </a:tc>
              </a:tr>
              <a:tr h="351357">
                <a:tc>
                  <a:txBody>
                    <a:bodyPr/>
                    <a:lstStyle/>
                    <a:p>
                      <a:pPr algn="ctr"/>
                      <a:r>
                        <a:rPr lang="es-ES" sz="1600" dirty="0" smtClean="0"/>
                        <a:t>17.72</a:t>
                      </a:r>
                      <a:endParaRPr lang="es-ES" sz="1600" dirty="0" smtClean="0"/>
                    </a:p>
                  </a:txBody>
                  <a:tcPr>
                    <a:lnT w="12700" cap="flat" cmpd="sng" algn="ctr">
                      <a:solidFill>
                        <a:prstClr val="black"/>
                      </a:solidFill>
                      <a:prstDash val="solid"/>
                      <a:round/>
                      <a:headEnd type="none" w="med" len="med"/>
                      <a:tailEnd type="none" w="med" len="med"/>
                    </a:lnT>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996427520"/>
              </p:ext>
            </p:extLst>
          </p:nvPr>
        </p:nvGraphicFramePr>
        <p:xfrm>
          <a:off x="466867" y="4936166"/>
          <a:ext cx="853854" cy="708209"/>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53854"/>
              </a:tblGrid>
              <a:tr h="356852">
                <a:tc>
                  <a:txBody>
                    <a:bodyPr/>
                    <a:lstStyle/>
                    <a:p>
                      <a:pPr algn="ctr"/>
                      <a:r>
                        <a:rPr lang="es-ES" sz="1600" b="1" dirty="0" smtClean="0">
                          <a:latin typeface="Avenir Heavy"/>
                          <a:cs typeface="Avenir Heavy"/>
                        </a:rPr>
                        <a:t>Euro</a:t>
                      </a:r>
                    </a:p>
                  </a:txBody>
                  <a:tcPr>
                    <a:lnB w="12700" cap="flat" cmpd="sng" algn="ctr">
                      <a:solidFill>
                        <a:srgbClr val="000000"/>
                      </a:solidFill>
                      <a:prstDash val="solid"/>
                      <a:round/>
                      <a:headEnd type="none" w="med" len="med"/>
                      <a:tailEnd type="none" w="med" len="med"/>
                    </a:lnB>
                    <a:solidFill>
                      <a:srgbClr val="FFFFFF"/>
                    </a:solidFill>
                  </a:tcPr>
                </a:tc>
              </a:tr>
              <a:tr h="351357">
                <a:tc>
                  <a:txBody>
                    <a:bodyPr/>
                    <a:lstStyle/>
                    <a:p>
                      <a:pPr algn="ctr"/>
                      <a:r>
                        <a:rPr lang="es-ES" sz="1600" dirty="0" smtClean="0">
                          <a:latin typeface="+mn-lt"/>
                        </a:rPr>
                        <a:t>20.13</a:t>
                      </a:r>
                      <a:endParaRPr lang="es-ES" sz="1600" dirty="0" smtClean="0">
                        <a:latin typeface="+mn-lt"/>
                      </a:endParaRPr>
                    </a:p>
                  </a:txBody>
                  <a:tcPr>
                    <a:lnT w="12700" cap="flat" cmpd="sng" algn="ctr">
                      <a:solidFill>
                        <a:srgbClr val="000000"/>
                      </a:solidFill>
                      <a:prstDash val="solid"/>
                      <a:round/>
                      <a:headEnd type="none" w="med" len="med"/>
                      <a:tailEnd type="none" w="med" len="med"/>
                    </a:lnT>
                    <a:solidFill>
                      <a:srgbClr val="FFFFFF"/>
                    </a:solidFill>
                  </a:tcPr>
                </a:tc>
              </a:tr>
            </a:tbl>
          </a:graphicData>
        </a:graphic>
      </p:graphicFrame>
      <p:sp>
        <p:nvSpPr>
          <p:cNvPr id="20" name="CuadroTexto 19"/>
          <p:cNvSpPr txBox="1"/>
          <p:nvPr/>
        </p:nvSpPr>
        <p:spPr>
          <a:xfrm>
            <a:off x="308630" y="3367365"/>
            <a:ext cx="1191480" cy="430887"/>
          </a:xfrm>
          <a:prstGeom prst="rect">
            <a:avLst/>
          </a:prstGeom>
          <a:noFill/>
        </p:spPr>
        <p:txBody>
          <a:bodyPr wrap="none" lIns="91440" tIns="45720" rIns="91440" bIns="45720">
            <a:spAutoFit/>
          </a:bodyPr>
          <a:lstStyle>
            <a:defPPr>
              <a:defRPr lang="es-ES"/>
            </a:defPPr>
            <a:lvl1pPr algn="ctr">
              <a:defRPr sz="1100" cap="small">
                <a:ln w="0"/>
                <a:solidFill>
                  <a:schemeClr val="tx1"/>
                </a:solidFill>
                <a:effectLst>
                  <a:glow rad="228600">
                    <a:schemeClr val="bg1">
                      <a:alpha val="81000"/>
                    </a:schemeClr>
                  </a:glow>
                  <a:outerShdw blurRad="38100" dist="19050" dir="2700000" algn="tl" rotWithShape="0">
                    <a:schemeClr val="dk1">
                      <a:alpha val="40000"/>
                    </a:schemeClr>
                  </a:outerShdw>
                </a:effectLst>
                <a:latin typeface="Arial Black" panose="020B0A040201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_tradnl" b="1" dirty="0">
                <a:effectLst>
                  <a:outerShdw blurRad="38100" dist="19050" dir="2700000" algn="tl" rotWithShape="0">
                    <a:schemeClr val="dk1">
                      <a:alpha val="40000"/>
                    </a:schemeClr>
                  </a:outerShdw>
                </a:effectLst>
                <a:latin typeface="Avenir Black"/>
                <a:cs typeface="Avenir Black"/>
              </a:rPr>
              <a:t>Tipo de </a:t>
            </a:r>
            <a:r>
              <a:rPr lang="es-ES_tradnl" b="1" dirty="0" smtClean="0">
                <a:effectLst>
                  <a:outerShdw blurRad="38100" dist="19050" dir="2700000" algn="tl" rotWithShape="0">
                    <a:schemeClr val="dk1">
                      <a:alpha val="40000"/>
                    </a:schemeClr>
                  </a:outerShdw>
                </a:effectLst>
                <a:latin typeface="Avenir Black"/>
                <a:cs typeface="Avenir Black"/>
              </a:rPr>
              <a:t>Cambio</a:t>
            </a:r>
          </a:p>
          <a:p>
            <a:r>
              <a:rPr lang="es-ES_tradnl" b="1" dirty="0" smtClean="0">
                <a:effectLst>
                  <a:outerShdw blurRad="38100" dist="19050" dir="2700000" algn="tl" rotWithShape="0">
                    <a:schemeClr val="dk1">
                      <a:alpha val="40000"/>
                    </a:schemeClr>
                  </a:outerShdw>
                </a:effectLst>
                <a:latin typeface="Avenir Black"/>
                <a:cs typeface="Avenir Black"/>
              </a:rPr>
              <a:t>FIX</a:t>
            </a:r>
            <a:endParaRPr lang="es-ES_tradnl" b="1" dirty="0">
              <a:effectLst>
                <a:outerShdw blurRad="38100" dist="19050" dir="2700000" algn="tl" rotWithShape="0">
                  <a:schemeClr val="dk1">
                    <a:alpha val="40000"/>
                  </a:schemeClr>
                </a:outerShdw>
              </a:effectLst>
              <a:latin typeface="Avenir Black"/>
              <a:cs typeface="Avenir Black"/>
            </a:endParaRPr>
          </a:p>
        </p:txBody>
      </p:sp>
      <p:sp>
        <p:nvSpPr>
          <p:cNvPr id="21" name="2 CuadroTexto"/>
          <p:cNvSpPr txBox="1"/>
          <p:nvPr/>
        </p:nvSpPr>
        <p:spPr>
          <a:xfrm>
            <a:off x="232753" y="2151906"/>
            <a:ext cx="1348196" cy="707886"/>
          </a:xfrm>
          <a:prstGeom prst="rect">
            <a:avLst/>
          </a:prstGeom>
          <a:noFill/>
        </p:spPr>
        <p:txBody>
          <a:bodyPr wrap="square" rtlCol="0">
            <a:spAutoFit/>
          </a:bodyPr>
          <a:lstStyle>
            <a:defPPr>
              <a:defRPr lang="es-ES"/>
            </a:defPPr>
            <a:lvl1pPr>
              <a:defRPr sz="1000">
                <a:solidFill>
                  <a:srgbClr val="FFC000"/>
                </a:solidFill>
                <a:latin typeface="Arial Narrow"/>
                <a:cs typeface="Arial Narrow"/>
              </a:defRPr>
            </a:lvl1pPr>
          </a:lstStyle>
          <a:p>
            <a:pPr algn="ctr"/>
            <a:r>
              <a:rPr lang="es-ES" sz="800" b="1" dirty="0" smtClean="0">
                <a:solidFill>
                  <a:schemeClr val="tx1"/>
                </a:solidFill>
                <a:latin typeface="Avenir Book"/>
                <a:cs typeface="Avenir Book"/>
              </a:rPr>
              <a:t>“</a:t>
            </a:r>
            <a:r>
              <a:rPr lang="es-ES" sz="800" b="1" dirty="0">
                <a:solidFill>
                  <a:schemeClr val="tx1"/>
                </a:solidFill>
                <a:latin typeface="Avenir Book"/>
                <a:cs typeface="Avenir Book"/>
              </a:rPr>
              <a:t>El éxito no es para los que piensan que pueden hacer algo sino para quienes lo hacen</a:t>
            </a:r>
            <a:r>
              <a:rPr lang="es-ES" sz="800" b="1" dirty="0" smtClean="0">
                <a:solidFill>
                  <a:schemeClr val="tx1"/>
                </a:solidFill>
                <a:latin typeface="Avenir Book"/>
                <a:cs typeface="Avenir Book"/>
              </a:rPr>
              <a:t>.</a:t>
            </a:r>
            <a:r>
              <a:rPr lang="es-ES" sz="800" b="1" dirty="0" smtClean="0">
                <a:solidFill>
                  <a:schemeClr val="tx1"/>
                </a:solidFill>
                <a:latin typeface="Avenir Book"/>
                <a:cs typeface="Avenir Book"/>
              </a:rPr>
              <a:t>“</a:t>
            </a:r>
            <a:endParaRPr lang="es-ES" sz="800" b="1" dirty="0" smtClean="0">
              <a:solidFill>
                <a:schemeClr val="tx1"/>
              </a:solidFill>
              <a:latin typeface="Avenir Book"/>
              <a:cs typeface="Avenir Book"/>
            </a:endParaRPr>
          </a:p>
          <a:p>
            <a:pPr algn="ctr"/>
            <a:r>
              <a:rPr lang="es-ES" sz="800" b="1" i="1" dirty="0">
                <a:solidFill>
                  <a:schemeClr val="tx1"/>
                </a:solidFill>
                <a:latin typeface="Avenir Book"/>
                <a:cs typeface="Avenir Book"/>
              </a:rPr>
              <a:t>Anónimo</a:t>
            </a:r>
            <a:endParaRPr lang="en-US" sz="800" b="1" i="1" dirty="0">
              <a:solidFill>
                <a:schemeClr val="tx1"/>
              </a:solidFill>
              <a:latin typeface="Avenir Book"/>
              <a:cs typeface="Avenir Book"/>
            </a:endParaRPr>
          </a:p>
        </p:txBody>
      </p:sp>
      <p:pic>
        <p:nvPicPr>
          <p:cNvPr id="2" name="Imagen 1" descr="Icono2a.jp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223" y="6251736"/>
            <a:ext cx="966587" cy="690419"/>
          </a:xfrm>
          <a:prstGeom prst="rect">
            <a:avLst/>
          </a:prstGeom>
          <a:ln>
            <a:noFill/>
          </a:ln>
          <a:effectLst>
            <a:outerShdw blurRad="292100" dist="139700" dir="2700000" algn="tl" rotWithShape="0">
              <a:srgbClr val="333333">
                <a:alpha val="65000"/>
              </a:srgbClr>
            </a:outerShdw>
          </a:effectLst>
        </p:spPr>
      </p:pic>
      <p:pic>
        <p:nvPicPr>
          <p:cNvPr id="22" name="Imagen 21" descr="logos_IMCE4.jpg">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l="14970" r="14353"/>
          <a:stretch/>
        </p:blipFill>
        <p:spPr>
          <a:xfrm>
            <a:off x="402944" y="7322788"/>
            <a:ext cx="1020245" cy="530925"/>
          </a:xfrm>
          <a:prstGeom prst="rect">
            <a:avLst/>
          </a:prstGeom>
          <a:ln>
            <a:noFill/>
          </a:ln>
          <a:effectLst>
            <a:outerShdw blurRad="292100" dist="139700" dir="2700000" algn="tl" rotWithShape="0">
              <a:srgbClr val="333333">
                <a:alpha val="65000"/>
              </a:srgbClr>
            </a:outerShdw>
          </a:effectLst>
        </p:spPr>
      </p:pic>
      <p:sp>
        <p:nvSpPr>
          <p:cNvPr id="23" name="CuadroTexto 2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06 </a:t>
            </a:r>
            <a:r>
              <a:rPr lang="es-ES" b="1" dirty="0" smtClean="0">
                <a:latin typeface="Avenir Heavy"/>
                <a:cs typeface="Avenir Heavy"/>
              </a:rPr>
              <a:t>de abril de 2016 </a:t>
            </a:r>
          </a:p>
        </p:txBody>
      </p:sp>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15">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26" name="Imagen 25" descr="El economista.jpg">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58" y="1634674"/>
            <a:ext cx="1613888" cy="394775"/>
          </a:xfrm>
          <a:prstGeom prst="rect">
            <a:avLst/>
          </a:prstGeom>
          <a:noFill/>
          <a:ln>
            <a:noFill/>
          </a:ln>
        </p:spPr>
      </p:pic>
      <p:sp>
        <p:nvSpPr>
          <p:cNvPr id="27" name="CuadroTexto 26"/>
          <p:cNvSpPr txBox="1"/>
          <p:nvPr/>
        </p:nvSpPr>
        <p:spPr>
          <a:xfrm>
            <a:off x="1657293" y="1917217"/>
            <a:ext cx="4844242" cy="2138790"/>
          </a:xfrm>
          <a:prstGeom prst="rect">
            <a:avLst/>
          </a:prstGeom>
          <a:noFill/>
        </p:spPr>
        <p:txBody>
          <a:bodyPr wrap="square" rtlCol="0">
            <a:spAutoFit/>
          </a:bodyPr>
          <a:lstStyle/>
          <a:p>
            <a:pPr algn="just"/>
            <a:r>
              <a:rPr lang="es-ES" sz="1400" b="1" dirty="0">
                <a:latin typeface="Avenir Book"/>
                <a:cs typeface="Avenir Book"/>
              </a:rPr>
              <a:t>Afores, a juicio por prácticas monopólicas </a:t>
            </a:r>
            <a:r>
              <a:rPr lang="es-ES" sz="1400" b="1" dirty="0" smtClean="0">
                <a:latin typeface="Avenir Book"/>
                <a:cs typeface="Avenir Book"/>
              </a:rPr>
              <a:t>absolutas</a:t>
            </a:r>
          </a:p>
          <a:p>
            <a:pPr algn="just">
              <a:lnSpc>
                <a:spcPct val="90000"/>
              </a:lnSpc>
            </a:pPr>
            <a:r>
              <a:rPr lang="es-ES" sz="1100" dirty="0">
                <a:latin typeface="Avenir Book"/>
                <a:cs typeface="Avenir Book"/>
              </a:rPr>
              <a:t>Tras casi un año de investigación, la Comisión Federal de Competencia Económica (</a:t>
            </a:r>
            <a:r>
              <a:rPr lang="es-ES" sz="1100" dirty="0" err="1">
                <a:latin typeface="Avenir Book"/>
                <a:cs typeface="Avenir Book"/>
              </a:rPr>
              <a:t>Cofece</a:t>
            </a:r>
            <a:r>
              <a:rPr lang="es-ES" sz="1100" dirty="0">
                <a:latin typeface="Avenir Book"/>
                <a:cs typeface="Avenir Book"/>
              </a:rPr>
              <a:t>) concluyó que algunas administradoras de fondos de ahorro para el retiro (afores) incurrieron en posibles prácticas monopólicas absolutas, que se refiere básicamente a que dos o más empresas se pusieron de acuerdo para manipular precios (en este caso comisiones), dividirse el mercado o bien, para el intercambio de información, lo que afecta a la competencia del </a:t>
            </a:r>
            <a:r>
              <a:rPr lang="es-ES" sz="1100" dirty="0" smtClean="0">
                <a:latin typeface="Avenir Book"/>
                <a:cs typeface="Avenir Book"/>
              </a:rPr>
              <a:t>mercado. Por </a:t>
            </a:r>
            <a:r>
              <a:rPr lang="es-ES" sz="1100" dirty="0">
                <a:latin typeface="Avenir Book"/>
                <a:cs typeface="Avenir Book"/>
              </a:rPr>
              <a:t>lo anterior, mediante el dictamen de probable responsabilidad emitido por la Autoridad Investigadora de la </a:t>
            </a:r>
            <a:r>
              <a:rPr lang="es-ES" sz="1100" dirty="0" err="1">
                <a:latin typeface="Avenir Book"/>
                <a:cs typeface="Avenir Book"/>
              </a:rPr>
              <a:t>Cofece</a:t>
            </a:r>
            <a:r>
              <a:rPr lang="es-ES" sz="1100" dirty="0">
                <a:latin typeface="Avenir Book"/>
                <a:cs typeface="Avenir Book"/>
              </a:rPr>
              <a:t>, la Secretaría Técnica del mismo organismo encabezado por Alejandra Palacios, dará inicio al procedimiento seguido en forma de juicio, donde los probables responsables podrán ofrecer pruebas para responder a las imputaciones en su contra.</a:t>
            </a:r>
            <a:endParaRPr lang="es-ES" sz="1100" dirty="0">
              <a:latin typeface="Avenir Book"/>
              <a:cs typeface="Avenir Book"/>
            </a:endParaRPr>
          </a:p>
        </p:txBody>
      </p:sp>
      <p:pic>
        <p:nvPicPr>
          <p:cNvPr id="28" name="Imagen 27" descr="El Financiero.tiff">
            <a:hlinkClick r:id="rId19"/>
          </p:cNvPr>
          <p:cNvPicPr>
            <a:picLocks/>
          </p:cNvPicPr>
          <p:nvPr/>
        </p:nvPicPr>
        <p:blipFill rotWithShape="1">
          <a:blip r:embed="rId20">
            <a:extLst>
              <a:ext uri="{28A0092B-C50C-407E-A947-70E740481C1C}">
                <a14:useLocalDpi xmlns:a14="http://schemas.microsoft.com/office/drawing/2010/main" val="0"/>
              </a:ext>
            </a:extLst>
          </a:blip>
          <a:srcRect l="-184" t="5430" r="1795" b="4838"/>
          <a:stretch/>
        </p:blipFill>
        <p:spPr>
          <a:xfrm>
            <a:off x="1752736" y="4213733"/>
            <a:ext cx="1515111" cy="270521"/>
          </a:xfrm>
          <a:prstGeom prst="rect">
            <a:avLst/>
          </a:prstGeom>
          <a:noFill/>
          <a:ln>
            <a:noFill/>
          </a:ln>
        </p:spPr>
      </p:pic>
      <p:sp>
        <p:nvSpPr>
          <p:cNvPr id="29" name="CuadroTexto 28"/>
          <p:cNvSpPr txBox="1"/>
          <p:nvPr/>
        </p:nvSpPr>
        <p:spPr>
          <a:xfrm>
            <a:off x="1657293" y="4475560"/>
            <a:ext cx="4876641" cy="1661993"/>
          </a:xfrm>
          <a:prstGeom prst="rect">
            <a:avLst/>
          </a:prstGeom>
          <a:noFill/>
        </p:spPr>
        <p:txBody>
          <a:bodyPr wrap="square" rtlCol="0">
            <a:spAutoFit/>
          </a:bodyPr>
          <a:lstStyle/>
          <a:p>
            <a:pPr algn="just"/>
            <a:r>
              <a:rPr lang="es-ES" sz="1400" b="1" dirty="0">
                <a:latin typeface="Avenir Book"/>
                <a:cs typeface="Avenir Book"/>
              </a:rPr>
              <a:t>Estas cifras revelan la discriminación </a:t>
            </a:r>
            <a:r>
              <a:rPr lang="es-ES" sz="1400" b="1" dirty="0" smtClean="0">
                <a:latin typeface="Avenir Book"/>
                <a:cs typeface="Avenir Book"/>
              </a:rPr>
              <a:t>laboral</a:t>
            </a:r>
          </a:p>
          <a:p>
            <a:pPr algn="just"/>
            <a:r>
              <a:rPr lang="es-ES" sz="1100" dirty="0">
                <a:latin typeface="Avenir Book"/>
                <a:cs typeface="Avenir Book"/>
              </a:rPr>
              <a:t>El mercado laboral es un ámbito en el que recurrentemente se discrimina, ya sea por la edad o por creencias religiosas, discapacidad o por la simple apariencia </a:t>
            </a:r>
            <a:r>
              <a:rPr lang="es-ES" sz="1100" dirty="0" smtClean="0">
                <a:latin typeface="Avenir Book"/>
                <a:cs typeface="Avenir Book"/>
              </a:rPr>
              <a:t>física.</a:t>
            </a:r>
            <a:r>
              <a:rPr lang="es-ES" sz="1100" dirty="0">
                <a:latin typeface="Avenir Book"/>
                <a:cs typeface="Avenir Book"/>
              </a:rPr>
              <a:t> </a:t>
            </a:r>
            <a:r>
              <a:rPr lang="es-ES" sz="1100" dirty="0" smtClean="0">
                <a:latin typeface="Avenir Book"/>
                <a:cs typeface="Avenir Book"/>
              </a:rPr>
              <a:t>En </a:t>
            </a:r>
            <a:r>
              <a:rPr lang="es-ES" sz="1100" dirty="0">
                <a:latin typeface="Avenir Book"/>
                <a:cs typeface="Avenir Book"/>
              </a:rPr>
              <a:t>2015 el Consejo Nacional para Prevenir la Discriminación (</a:t>
            </a:r>
            <a:r>
              <a:rPr lang="es-ES" sz="1100" dirty="0" err="1">
                <a:latin typeface="Avenir Book"/>
                <a:cs typeface="Avenir Book"/>
              </a:rPr>
              <a:t>Conapred</a:t>
            </a:r>
            <a:r>
              <a:rPr lang="es-ES" sz="1100" dirty="0">
                <a:latin typeface="Avenir Book"/>
                <a:cs typeface="Avenir Book"/>
              </a:rPr>
              <a:t>) registró 957 ingresos de quejas relacionadas con particulares, de las cuales 42 por ciento o 406 se presentaron en centros de trabajo</a:t>
            </a:r>
            <a:r>
              <a:rPr lang="es-ES" sz="1100" dirty="0" smtClean="0">
                <a:latin typeface="Avenir Book"/>
                <a:cs typeface="Avenir Book"/>
              </a:rPr>
              <a:t>. </a:t>
            </a:r>
            <a:r>
              <a:rPr lang="es-ES" sz="1100" dirty="0">
                <a:latin typeface="Avenir Book"/>
                <a:cs typeface="Avenir Book"/>
              </a:rPr>
              <a:t>En cuanto a expedientes relacionados con servidores públicos, el año pasado el </a:t>
            </a:r>
            <a:r>
              <a:rPr lang="es-ES" sz="1100" dirty="0" err="1">
                <a:latin typeface="Avenir Book"/>
                <a:cs typeface="Avenir Book"/>
              </a:rPr>
              <a:t>Conapred</a:t>
            </a:r>
            <a:r>
              <a:rPr lang="es-ES" sz="1100" dirty="0">
                <a:latin typeface="Avenir Book"/>
                <a:cs typeface="Avenir Book"/>
              </a:rPr>
              <a:t> admitió 536 reclamaciones o quejas, destacando el ámbito laboral con 117 quejas o 22 por ciento.</a:t>
            </a:r>
            <a:endParaRPr lang="es-ES" sz="1100" dirty="0">
              <a:latin typeface="Avenir Book"/>
              <a:cs typeface="Avenir Book"/>
            </a:endParaRPr>
          </a:p>
        </p:txBody>
      </p:sp>
      <p:pic>
        <p:nvPicPr>
          <p:cNvPr id="30" name="Imagen 29">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52736" y="6308134"/>
            <a:ext cx="1302821" cy="324000"/>
          </a:xfrm>
          <a:prstGeom prst="rect">
            <a:avLst/>
          </a:prstGeom>
          <a:noFill/>
          <a:ln>
            <a:noFill/>
          </a:ln>
        </p:spPr>
      </p:pic>
      <p:sp>
        <p:nvSpPr>
          <p:cNvPr id="31" name="CuadroTexto 30"/>
          <p:cNvSpPr txBox="1"/>
          <p:nvPr/>
        </p:nvSpPr>
        <p:spPr>
          <a:xfrm>
            <a:off x="1685644" y="6547495"/>
            <a:ext cx="4893910" cy="2169825"/>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Dificulta secrecía vigilar '</a:t>
            </a:r>
            <a:r>
              <a:rPr lang="es-ES" sz="1400" dirty="0" err="1" smtClean="0">
                <a:latin typeface="Avenir Book"/>
                <a:cs typeface="Avenir Book"/>
              </a:rPr>
              <a:t>offshores</a:t>
            </a:r>
            <a:r>
              <a:rPr lang="es-ES" sz="1400" dirty="0" smtClean="0">
                <a:latin typeface="Avenir Book"/>
                <a:cs typeface="Avenir Book"/>
              </a:rPr>
              <a:t>’</a:t>
            </a:r>
          </a:p>
          <a:p>
            <a:r>
              <a:rPr lang="es-ES" sz="1100" b="0" dirty="0">
                <a:latin typeface="Avenir Book"/>
                <a:cs typeface="Avenir Book"/>
              </a:rPr>
              <a:t>El Servicio de Administración Tributaria (SAT) no tiene herramientas para detectar la evasión de impuestos de mexicanos con empresas establecidas en paraísos fiscales que no las reportan, como las reveladas esta </a:t>
            </a:r>
            <a:r>
              <a:rPr lang="es-ES" sz="1100" b="0" dirty="0" smtClean="0">
                <a:latin typeface="Avenir Book"/>
                <a:cs typeface="Avenir Book"/>
              </a:rPr>
              <a:t>semana. Óscar </a:t>
            </a:r>
            <a:r>
              <a:rPr lang="es-ES" sz="1100" b="0" dirty="0">
                <a:latin typeface="Avenir Book"/>
                <a:cs typeface="Avenir Book"/>
              </a:rPr>
              <a:t>Molina, Administrador General de Grandes Contribuyentes, explicó que los acuerdos de intercambio de información fiscal rara vez funcionan para la detección de personas y empresas que evaden impuestos en paraísos fiscales</a:t>
            </a:r>
            <a:r>
              <a:rPr lang="es-ES" sz="1100" b="0" dirty="0" smtClean="0">
                <a:latin typeface="Avenir Book"/>
                <a:cs typeface="Avenir Book"/>
              </a:rPr>
              <a:t>. </a:t>
            </a:r>
            <a:r>
              <a:rPr lang="es-ES" sz="1100" b="0" dirty="0">
                <a:latin typeface="Avenir Book"/>
                <a:cs typeface="Avenir Book"/>
              </a:rPr>
              <a:t>El domingo pasado, una investigación periodística conocida como Los Papeles de Panamá, exhibió documentos del despacho </a:t>
            </a:r>
            <a:r>
              <a:rPr lang="es-ES" sz="1100" b="0" dirty="0" err="1">
                <a:latin typeface="Avenir Book"/>
                <a:cs typeface="Avenir Book"/>
              </a:rPr>
              <a:t>Mossack</a:t>
            </a:r>
            <a:r>
              <a:rPr lang="es-ES" sz="1100" b="0" dirty="0">
                <a:latin typeface="Avenir Book"/>
                <a:cs typeface="Avenir Book"/>
              </a:rPr>
              <a:t> Fonseca, especialista en crear empresas offshore, que liga a empresarios y personajes famosos de varios países, entre ellos Juan Armando Hinojosa, director de la constructora Higa</a:t>
            </a:r>
            <a:r>
              <a:rPr lang="es-ES" sz="1100" b="0" dirty="0" smtClean="0">
                <a:latin typeface="Avenir Book"/>
                <a:cs typeface="Avenir Book"/>
              </a:rPr>
              <a:t>.</a:t>
            </a:r>
            <a:endParaRPr lang="es-ES" sz="1100" b="0" dirty="0">
              <a:latin typeface="Avenir Book"/>
              <a:cs typeface="Avenir Book"/>
            </a:endParaRPr>
          </a:p>
        </p:txBody>
      </p:sp>
    </p:spTree>
    <p:extLst>
      <p:ext uri="{BB962C8B-B14F-4D97-AF65-F5344CB8AC3E}">
        <p14:creationId xmlns:p14="http://schemas.microsoft.com/office/powerpoint/2010/main" val="288390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505621" y="2795824"/>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00" y="1460225"/>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37" name="Imagen 3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395" y="8726354"/>
            <a:ext cx="359997" cy="359997"/>
          </a:xfrm>
          <a:prstGeom prst="rect">
            <a:avLst/>
          </a:prstGeom>
        </p:spPr>
      </p:pic>
      <p:pic>
        <p:nvPicPr>
          <p:cNvPr id="38" name="Imagen 3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912" y="8766902"/>
            <a:ext cx="288000" cy="288000"/>
          </a:xfrm>
          <a:prstGeom prst="rect">
            <a:avLst/>
          </a:prstGeom>
        </p:spPr>
      </p:pic>
      <p:pic>
        <p:nvPicPr>
          <p:cNvPr id="39" name="Imagen 3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828" y="8760041"/>
            <a:ext cx="294861" cy="294861"/>
          </a:xfrm>
          <a:prstGeom prst="rect">
            <a:avLst/>
          </a:prstGeom>
        </p:spPr>
      </p:pic>
      <p:sp>
        <p:nvSpPr>
          <p:cNvPr id="56" name="CuadroTexto 55"/>
          <p:cNvSpPr txBox="1"/>
          <p:nvPr/>
        </p:nvSpPr>
        <p:spPr>
          <a:xfrm>
            <a:off x="260131" y="1476178"/>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Últimos Folios:</a:t>
            </a:r>
          </a:p>
        </p:txBody>
      </p:sp>
      <p:sp>
        <p:nvSpPr>
          <p:cNvPr id="46" name="CuadroTexto 45"/>
          <p:cNvSpPr txBox="1"/>
          <p:nvPr/>
        </p:nvSpPr>
        <p:spPr>
          <a:xfrm>
            <a:off x="1667561" y="6313266"/>
            <a:ext cx="4874456" cy="2215991"/>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Hoteleros buscan quitar clasificación por estrellas, al ser </a:t>
            </a:r>
            <a:r>
              <a:rPr lang="es-ES" sz="1400" dirty="0" smtClean="0">
                <a:latin typeface="Avenir Book"/>
                <a:cs typeface="Avenir Book"/>
              </a:rPr>
              <a:t>obsoleta</a:t>
            </a:r>
            <a:endParaRPr lang="es-ES" sz="1400" dirty="0">
              <a:latin typeface="Avenir Book"/>
              <a:cs typeface="Avenir Book"/>
            </a:endParaRPr>
          </a:p>
          <a:p>
            <a:r>
              <a:rPr lang="es-ES" sz="1100" b="0" dirty="0">
                <a:latin typeface="Avenir Book"/>
                <a:cs typeface="Avenir Book"/>
              </a:rPr>
              <a:t>La Secretaría de Turismo (</a:t>
            </a:r>
            <a:r>
              <a:rPr lang="es-ES" sz="1100" b="0" dirty="0" err="1">
                <a:latin typeface="Avenir Book"/>
                <a:cs typeface="Avenir Book"/>
              </a:rPr>
              <a:t>Sectur</a:t>
            </a:r>
            <a:r>
              <a:rPr lang="es-ES" sz="1100" b="0" dirty="0">
                <a:latin typeface="Avenir Book"/>
                <a:cs typeface="Avenir Book"/>
              </a:rPr>
              <a:t>) anunció hace un par de días posponer la entrada en vigor del nuevo Sistema de Clasificación Hotelera (SCH), sin embargo hoteles medianos y pequeños, y grandes cadenas de hospedaje interpondrán un amparo en caso de que se reactive, ya que la actual clasificación los hace vulnerables a la corrupción y a menores </a:t>
            </a:r>
            <a:r>
              <a:rPr lang="es-ES" sz="1100" b="0" dirty="0" smtClean="0">
                <a:latin typeface="Avenir Book"/>
                <a:cs typeface="Avenir Book"/>
              </a:rPr>
              <a:t>ingresos. El </a:t>
            </a:r>
            <a:r>
              <a:rPr lang="es-ES" sz="1100" b="0" dirty="0">
                <a:latin typeface="Avenir Book"/>
                <a:cs typeface="Avenir Book"/>
              </a:rPr>
              <a:t>presidente de la Asociación Nacional de Cadenas de Hoteles (ANCH), Luis Barrios, dijo que no se trata de una clasificación hotelera, sino que la Ley General de Turismo, aprobada en 2009, tiene huecos, al igual que sus reglamentos, lo cual se presta para malas interpretaciones por los verificadores, quienes muchas veces no son expertos en el sector.	</a:t>
            </a:r>
          </a:p>
        </p:txBody>
      </p:sp>
      <p:sp>
        <p:nvSpPr>
          <p:cNvPr id="49" name="CuadroTexto 48"/>
          <p:cNvSpPr txBox="1"/>
          <p:nvPr/>
        </p:nvSpPr>
        <p:spPr>
          <a:xfrm>
            <a:off x="1709787" y="1880189"/>
            <a:ext cx="4874456" cy="2169825"/>
          </a:xfrm>
          <a:prstGeom prst="rect">
            <a:avLst/>
          </a:prstGeom>
          <a:noFill/>
        </p:spPr>
        <p:txBody>
          <a:bodyPr wrap="square" rtlCol="0">
            <a:spAutoFit/>
          </a:bodyPr>
          <a:lstStyle>
            <a:defPPr>
              <a:defRPr lang="es-ES"/>
            </a:defPPr>
            <a:lvl1pPr algn="just">
              <a:defRPr sz="1400" b="1">
                <a:latin typeface="Microsoft Tai Le"/>
                <a:cs typeface="Microsoft Tai Le"/>
              </a:defRPr>
            </a:lvl1pPr>
          </a:lstStyle>
          <a:p>
            <a:r>
              <a:rPr lang="es-ES" dirty="0">
                <a:latin typeface="Avenir Book"/>
                <a:cs typeface="Avenir Book"/>
              </a:rPr>
              <a:t>El combate al "lavado", un ejemplo mundial: </a:t>
            </a:r>
            <a:r>
              <a:rPr lang="es-ES" dirty="0" err="1">
                <a:latin typeface="Avenir Book"/>
                <a:cs typeface="Avenir Book"/>
              </a:rPr>
              <a:t>Nafin</a:t>
            </a:r>
            <a:r>
              <a:rPr lang="es-ES" dirty="0">
                <a:latin typeface="Avenir Book"/>
                <a:cs typeface="Avenir Book"/>
              </a:rPr>
              <a:t> </a:t>
            </a:r>
            <a:endParaRPr lang="es-ES" dirty="0">
              <a:latin typeface="Avenir Book"/>
              <a:cs typeface="Avenir Book"/>
            </a:endParaRPr>
          </a:p>
          <a:p>
            <a:r>
              <a:rPr lang="es-ES" sz="1100" b="0" dirty="0" err="1" smtClean="0">
                <a:latin typeface="Avenir Book"/>
                <a:cs typeface="Avenir Book"/>
              </a:rPr>
              <a:t>México</a:t>
            </a:r>
            <a:r>
              <a:rPr lang="es-ES" sz="1100" b="0" dirty="0" smtClean="0">
                <a:latin typeface="Avenir Book"/>
                <a:cs typeface="Avenir Book"/>
              </a:rPr>
              <a:t> </a:t>
            </a:r>
            <a:r>
              <a:rPr lang="es-ES" sz="1100" b="0" dirty="0">
                <a:latin typeface="Avenir Book"/>
                <a:cs typeface="Avenir Book"/>
              </a:rPr>
              <a:t>es un ejemplo mundial en lo que se refiere al seguimiento y cumplimiento de las regulaciones para combatir el </a:t>
            </a:r>
            <a:r>
              <a:rPr lang="es-ES" sz="1100" b="0" i="1" dirty="0">
                <a:latin typeface="Avenir Book"/>
                <a:cs typeface="Avenir Book"/>
              </a:rPr>
              <a:t>lavado </a:t>
            </a:r>
            <a:r>
              <a:rPr lang="es-ES" sz="1100" b="0" dirty="0">
                <a:latin typeface="Avenir Book"/>
                <a:cs typeface="Avenir Book"/>
              </a:rPr>
              <a:t>de dinero y el financiamiento al terrorismo, afirmó </a:t>
            </a:r>
            <a:r>
              <a:rPr lang="es-ES" sz="1100" b="0" dirty="0" err="1">
                <a:latin typeface="Avenir Book"/>
                <a:cs typeface="Avenir Book"/>
              </a:rPr>
              <a:t>Raúl</a:t>
            </a:r>
            <a:r>
              <a:rPr lang="es-ES" sz="1100" b="0" dirty="0">
                <a:latin typeface="Avenir Book"/>
                <a:cs typeface="Avenir Book"/>
              </a:rPr>
              <a:t> </a:t>
            </a:r>
            <a:r>
              <a:rPr lang="es-ES" sz="1100" b="0" dirty="0" err="1">
                <a:latin typeface="Avenir Book"/>
                <a:cs typeface="Avenir Book"/>
              </a:rPr>
              <a:t>Solís</a:t>
            </a:r>
            <a:r>
              <a:rPr lang="es-ES" sz="1100" b="0" dirty="0">
                <a:latin typeface="Avenir Book"/>
                <a:cs typeface="Avenir Book"/>
              </a:rPr>
              <a:t> </a:t>
            </a:r>
            <a:r>
              <a:rPr lang="es-ES" sz="1100" b="0" dirty="0" err="1">
                <a:latin typeface="Avenir Book"/>
                <a:cs typeface="Avenir Book"/>
              </a:rPr>
              <a:t>Wolfowitz</a:t>
            </a:r>
            <a:r>
              <a:rPr lang="es-ES" sz="1100" b="0" dirty="0">
                <a:latin typeface="Avenir Book"/>
                <a:cs typeface="Avenir Book"/>
              </a:rPr>
              <a:t>, director general adjunto de Banca de </a:t>
            </a:r>
            <a:r>
              <a:rPr lang="es-ES" sz="1100" b="0" dirty="0" err="1">
                <a:latin typeface="Avenir Book"/>
                <a:cs typeface="Avenir Book"/>
              </a:rPr>
              <a:t>Inversión</a:t>
            </a:r>
            <a:r>
              <a:rPr lang="es-ES" sz="1100" b="0" dirty="0">
                <a:latin typeface="Avenir Book"/>
                <a:cs typeface="Avenir Book"/>
              </a:rPr>
              <a:t> de Nacional Financiera. </a:t>
            </a:r>
            <a:r>
              <a:rPr lang="es-ES" sz="1100" b="0" dirty="0" smtClean="0">
                <a:latin typeface="Avenir Book"/>
                <a:cs typeface="Avenir Book"/>
              </a:rPr>
              <a:t>El </a:t>
            </a:r>
            <a:r>
              <a:rPr lang="es-ES" sz="1100" b="0" dirty="0">
                <a:latin typeface="Avenir Book"/>
                <a:cs typeface="Avenir Book"/>
              </a:rPr>
              <a:t>funcionario </a:t>
            </a:r>
            <a:r>
              <a:rPr lang="es-ES" sz="1100" b="0" dirty="0" err="1">
                <a:latin typeface="Avenir Book"/>
                <a:cs typeface="Avenir Book"/>
              </a:rPr>
              <a:t>señalo</a:t>
            </a:r>
            <a:r>
              <a:rPr lang="es-ES" sz="1100" b="0" dirty="0">
                <a:latin typeface="Avenir Book"/>
                <a:cs typeface="Avenir Book"/>
              </a:rPr>
              <a:t>́ que </a:t>
            </a:r>
            <a:r>
              <a:rPr lang="es-ES" sz="1100" b="0" dirty="0" err="1">
                <a:latin typeface="Avenir Book"/>
                <a:cs typeface="Avenir Book"/>
              </a:rPr>
              <a:t>Nafin</a:t>
            </a:r>
            <a:r>
              <a:rPr lang="es-ES" sz="1100" b="0" dirty="0">
                <a:latin typeface="Avenir Book"/>
                <a:cs typeface="Avenir Book"/>
              </a:rPr>
              <a:t> sigue de manera estricta dichas reglas </a:t>
            </a:r>
            <a:r>
              <a:rPr lang="es-ES" sz="1100" b="0" dirty="0" err="1">
                <a:latin typeface="Avenir Book"/>
                <a:cs typeface="Avenir Book"/>
              </a:rPr>
              <a:t>diseñadas</a:t>
            </a:r>
            <a:r>
              <a:rPr lang="es-ES" sz="1100" b="0" dirty="0">
                <a:latin typeface="Avenir Book"/>
                <a:cs typeface="Avenir Book"/>
              </a:rPr>
              <a:t> con base en </a:t>
            </a:r>
            <a:r>
              <a:rPr lang="es-ES" sz="1100" b="0" dirty="0" err="1">
                <a:latin typeface="Avenir Book"/>
                <a:cs typeface="Avenir Book"/>
              </a:rPr>
              <a:t>parámetros</a:t>
            </a:r>
            <a:r>
              <a:rPr lang="es-ES" sz="1100" b="0" dirty="0">
                <a:latin typeface="Avenir Book"/>
                <a:cs typeface="Avenir Book"/>
              </a:rPr>
              <a:t> internacionales</a:t>
            </a:r>
            <a:r>
              <a:rPr lang="es-ES" sz="1100" b="0" dirty="0" smtClean="0">
                <a:latin typeface="Avenir Book"/>
                <a:cs typeface="Avenir Book"/>
              </a:rPr>
              <a:t>. “</a:t>
            </a:r>
            <a:r>
              <a:rPr lang="es-ES" sz="1100" b="0" dirty="0">
                <a:latin typeface="Avenir Book"/>
                <a:cs typeface="Avenir Book"/>
              </a:rPr>
              <a:t>Seguimos estrictamente la </a:t>
            </a:r>
            <a:r>
              <a:rPr lang="es-ES" sz="1100" b="0" dirty="0" err="1">
                <a:latin typeface="Avenir Book"/>
                <a:cs typeface="Avenir Book"/>
              </a:rPr>
              <a:t>regulación</a:t>
            </a:r>
            <a:r>
              <a:rPr lang="es-ES" sz="1100" b="0" dirty="0">
                <a:latin typeface="Avenir Book"/>
                <a:cs typeface="Avenir Book"/>
              </a:rPr>
              <a:t>, donde </a:t>
            </a:r>
            <a:r>
              <a:rPr lang="es-ES" sz="1100" b="0" dirty="0" err="1">
                <a:latin typeface="Avenir Book"/>
                <a:cs typeface="Avenir Book"/>
              </a:rPr>
              <a:t>México</a:t>
            </a:r>
            <a:r>
              <a:rPr lang="es-ES" sz="1100" b="0" dirty="0">
                <a:latin typeface="Avenir Book"/>
                <a:cs typeface="Avenir Book"/>
              </a:rPr>
              <a:t> es un ejemplo a escala mundial, por seguir todas las regulaciones </a:t>
            </a:r>
            <a:r>
              <a:rPr lang="es-ES" sz="1100" b="0" i="1" dirty="0" err="1">
                <a:latin typeface="Avenir Book"/>
                <a:cs typeface="Avenir Book"/>
              </a:rPr>
              <a:t>antilavado</a:t>
            </a:r>
            <a:r>
              <a:rPr lang="es-ES" sz="1100" b="0" i="1" dirty="0">
                <a:latin typeface="Avenir Book"/>
                <a:cs typeface="Avenir Book"/>
              </a:rPr>
              <a:t> </a:t>
            </a:r>
            <a:r>
              <a:rPr lang="es-ES" sz="1100" b="0" dirty="0">
                <a:latin typeface="Avenir Book"/>
                <a:cs typeface="Avenir Book"/>
              </a:rPr>
              <a:t>de dinero y antiterrorismo</a:t>
            </a:r>
            <a:r>
              <a:rPr lang="es-ES" sz="1100" b="0" dirty="0" smtClean="0">
                <a:latin typeface="Avenir Book"/>
                <a:cs typeface="Avenir Book"/>
              </a:rPr>
              <a:t>. </a:t>
            </a:r>
            <a:r>
              <a:rPr lang="es-ES" sz="1100" b="0" dirty="0">
                <a:latin typeface="Avenir Book"/>
                <a:cs typeface="Avenir Book"/>
              </a:rPr>
              <a:t>En ese sentido, contamos con todos los blindajes para llevar a cabo las tareas encomendadas”, afirmó el representante del banco de desarrollo. </a:t>
            </a:r>
            <a:endParaRPr lang="es-ES" sz="1100" b="0" dirty="0">
              <a:latin typeface="Avenir Book"/>
              <a:cs typeface="Avenir Book"/>
            </a:endParaRPr>
          </a:p>
          <a:p>
            <a:endParaRPr lang="es-ES" sz="1100" b="0" dirty="0">
              <a:latin typeface="Avenir Book"/>
              <a:cs typeface="Avenir Book"/>
            </a:endParaRPr>
          </a:p>
        </p:txBody>
      </p:sp>
      <p:sp>
        <p:nvSpPr>
          <p:cNvPr id="62" name="CuadroTexto 61"/>
          <p:cNvSpPr txBox="1"/>
          <p:nvPr/>
        </p:nvSpPr>
        <p:spPr>
          <a:xfrm>
            <a:off x="1709787" y="4209763"/>
            <a:ext cx="4832230" cy="1661993"/>
          </a:xfrm>
          <a:prstGeom prst="rect">
            <a:avLst/>
          </a:prstGeom>
          <a:noFill/>
        </p:spPr>
        <p:txBody>
          <a:bodyPr wrap="square" rtlCol="0">
            <a:spAutoFit/>
          </a:bodyPr>
          <a:lstStyle/>
          <a:p>
            <a:pPr algn="just"/>
            <a:r>
              <a:rPr lang="es-ES" sz="1400" b="1" dirty="0">
                <a:latin typeface="Avenir Book"/>
                <a:cs typeface="Avenir Book"/>
              </a:rPr>
              <a:t>Consumo privado inicia fuerte el </a:t>
            </a:r>
            <a:r>
              <a:rPr lang="es-ES" sz="1400" b="1" dirty="0" smtClean="0">
                <a:latin typeface="Avenir Book"/>
                <a:cs typeface="Avenir Book"/>
              </a:rPr>
              <a:t>año</a:t>
            </a:r>
          </a:p>
          <a:p>
            <a:pPr algn="just"/>
            <a:r>
              <a:rPr lang="es-ES" sz="1100" dirty="0">
                <a:latin typeface="Avenir Book"/>
                <a:cs typeface="Avenir Book"/>
              </a:rPr>
              <a:t>El gasto de los hogares en bienes y servicios creció 4.5 por ciento en enero con respecto al mismo mes de 2015, el mejor inicio de año desde 2012, revelan cifras del Instituto Nacional de Estadística y Geografía (</a:t>
            </a:r>
            <a:r>
              <a:rPr lang="es-ES" sz="1100" dirty="0" err="1">
                <a:latin typeface="Avenir Book"/>
                <a:cs typeface="Avenir Book"/>
              </a:rPr>
              <a:t>Inegi</a:t>
            </a:r>
            <a:r>
              <a:rPr lang="es-ES" sz="1100" dirty="0">
                <a:latin typeface="Avenir Book"/>
                <a:cs typeface="Avenir Book"/>
              </a:rPr>
              <a:t>)</a:t>
            </a:r>
            <a:r>
              <a:rPr lang="es-ES" sz="1100" dirty="0" smtClean="0">
                <a:latin typeface="Avenir Book"/>
                <a:cs typeface="Avenir Book"/>
              </a:rPr>
              <a:t>. Por </a:t>
            </a:r>
            <a:r>
              <a:rPr lang="es-ES" sz="1100" dirty="0">
                <a:latin typeface="Avenir Book"/>
                <a:cs typeface="Avenir Book"/>
              </a:rPr>
              <a:t>componentes, el gasto en bienes y servicios nacionales avanzó 4.4 por ciento, y el gasto en bienes importados se incrementó en 5.1 por ciento</a:t>
            </a:r>
            <a:r>
              <a:rPr lang="es-ES" sz="1100" dirty="0" smtClean="0">
                <a:latin typeface="Avenir Book"/>
                <a:cs typeface="Avenir Book"/>
              </a:rPr>
              <a:t>. </a:t>
            </a:r>
            <a:r>
              <a:rPr lang="es-ES" sz="1100" dirty="0">
                <a:latin typeface="Avenir Book"/>
                <a:cs typeface="Avenir Book"/>
              </a:rPr>
              <a:t>Luis Armando Jaramillo-</a:t>
            </a:r>
            <a:r>
              <a:rPr lang="es-ES" sz="1100" dirty="0" err="1">
                <a:latin typeface="Avenir Book"/>
                <a:cs typeface="Avenir Book"/>
              </a:rPr>
              <a:t>Mosqueira</a:t>
            </a:r>
            <a:r>
              <a:rPr lang="es-ES" sz="1100" dirty="0">
                <a:latin typeface="Avenir Book"/>
                <a:cs typeface="Avenir Book"/>
              </a:rPr>
              <a:t>, economista </a:t>
            </a:r>
            <a:r>
              <a:rPr lang="es-ES" sz="1100" dirty="0" err="1">
                <a:latin typeface="Avenir Book"/>
                <a:cs typeface="Avenir Book"/>
              </a:rPr>
              <a:t>senior</a:t>
            </a:r>
            <a:r>
              <a:rPr lang="es-ES" sz="1100" dirty="0">
                <a:latin typeface="Avenir Book"/>
                <a:cs typeface="Avenir Book"/>
              </a:rPr>
              <a:t> del Grupo Financiero </a:t>
            </a:r>
            <a:r>
              <a:rPr lang="es-ES" sz="1100" dirty="0" err="1">
                <a:latin typeface="Avenir Book"/>
                <a:cs typeface="Avenir Book"/>
              </a:rPr>
              <a:t>Scotiabank</a:t>
            </a:r>
            <a:r>
              <a:rPr lang="es-ES" sz="1100" dirty="0">
                <a:latin typeface="Avenir Book"/>
                <a:cs typeface="Avenir Book"/>
              </a:rPr>
              <a:t>, consideró que el resultado del consumo en enero refleja un mercado interno relativamente robusto.</a:t>
            </a:r>
            <a:endParaRPr lang="es-ES" sz="1100" dirty="0">
              <a:latin typeface="Avenir Book"/>
              <a:cs typeface="Avenir Book"/>
            </a:endParaRPr>
          </a:p>
        </p:txBody>
      </p:sp>
      <p:pic>
        <p:nvPicPr>
          <p:cNvPr id="63" name="Imagen 62">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78064" y="3980701"/>
            <a:ext cx="1260000" cy="315391"/>
          </a:xfrm>
          <a:prstGeom prst="rect">
            <a:avLst/>
          </a:prstGeom>
        </p:spPr>
      </p:pic>
      <p:sp>
        <p:nvSpPr>
          <p:cNvPr id="64" name="CuadroTexto 63"/>
          <p:cNvSpPr txBox="1"/>
          <p:nvPr/>
        </p:nvSpPr>
        <p:spPr>
          <a:xfrm>
            <a:off x="307901" y="6023049"/>
            <a:ext cx="1097033" cy="1815882"/>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800" dirty="0">
                <a:latin typeface="Avenir Book"/>
                <a:cs typeface="Avenir Book"/>
              </a:rPr>
              <a:t>SHCP / Montos de los estímulos fiscales, las cuotas disminuidas y los precios máximos al público de las gasolinas que se enajenen en la región fronteriza con los EUA, durante el período comprendido del 6 al 12 de abril de 2016</a:t>
            </a:r>
            <a:endParaRPr lang="es-ES" sz="700" dirty="0" smtClean="0">
              <a:latin typeface="Avenir Book"/>
              <a:cs typeface="Avenir Book"/>
            </a:endParaRPr>
          </a:p>
        </p:txBody>
      </p:sp>
      <p:sp>
        <p:nvSpPr>
          <p:cNvPr id="66" name="CuadroTexto 65"/>
          <p:cNvSpPr txBox="1"/>
          <p:nvPr/>
        </p:nvSpPr>
        <p:spPr>
          <a:xfrm>
            <a:off x="307288" y="7918125"/>
            <a:ext cx="1097032" cy="584776"/>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50">
                <a:latin typeface="Arial Narrow"/>
                <a:cs typeface="Arial Narrow"/>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800" dirty="0">
                <a:latin typeface="Avenir Book"/>
                <a:cs typeface="Avenir Book"/>
              </a:rPr>
              <a:t>PRODECON / Declaración anual 2015 de las personas físicas</a:t>
            </a:r>
            <a:endParaRPr lang="es-ES" sz="800" dirty="0">
              <a:effectLst/>
              <a:latin typeface="Avenir Book"/>
              <a:cs typeface="Avenir Book"/>
            </a:endParaRPr>
          </a:p>
        </p:txBody>
      </p:sp>
      <p:pic>
        <p:nvPicPr>
          <p:cNvPr id="67" name="Imagen 66">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8938" y="7629130"/>
            <a:ext cx="209801" cy="209801"/>
          </a:xfrm>
          <a:prstGeom prst="rect">
            <a:avLst/>
          </a:prstGeom>
        </p:spPr>
      </p:pic>
      <p:sp>
        <p:nvSpPr>
          <p:cNvPr id="68" name="CuadroTexto 67"/>
          <p:cNvSpPr txBox="1"/>
          <p:nvPr/>
        </p:nvSpPr>
        <p:spPr>
          <a:xfrm>
            <a:off x="307901" y="5098012"/>
            <a:ext cx="1097007" cy="83099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800" dirty="0">
                <a:latin typeface="Avenir Book"/>
                <a:cs typeface="Avenir Book"/>
              </a:rPr>
              <a:t>Declaración del Secretario General de la OCDE, </a:t>
            </a:r>
            <a:r>
              <a:rPr lang="es-ES" sz="800" dirty="0" err="1">
                <a:latin typeface="Avenir Book"/>
                <a:cs typeface="Avenir Book"/>
              </a:rPr>
              <a:t>Angel</a:t>
            </a:r>
            <a:r>
              <a:rPr lang="es-ES" sz="800" dirty="0">
                <a:latin typeface="Avenir Book"/>
                <a:cs typeface="Avenir Book"/>
              </a:rPr>
              <a:t> Gurría, sobre los “</a:t>
            </a:r>
            <a:r>
              <a:rPr lang="es-ES" sz="800" dirty="0" err="1">
                <a:latin typeface="Avenir Book"/>
                <a:cs typeface="Avenir Book"/>
              </a:rPr>
              <a:t>Panama</a:t>
            </a:r>
            <a:r>
              <a:rPr lang="es-ES" sz="800" dirty="0">
                <a:latin typeface="Avenir Book"/>
                <a:cs typeface="Avenir Book"/>
              </a:rPr>
              <a:t> </a:t>
            </a:r>
            <a:r>
              <a:rPr lang="es-ES" sz="800" dirty="0" err="1">
                <a:latin typeface="Avenir Book"/>
                <a:cs typeface="Avenir Book"/>
              </a:rPr>
              <a:t>Papers</a:t>
            </a:r>
            <a:r>
              <a:rPr lang="es-ES" sz="800" dirty="0" smtClean="0">
                <a:latin typeface="Avenir Book"/>
                <a:cs typeface="Avenir Book"/>
              </a:rPr>
              <a:t>”</a:t>
            </a:r>
          </a:p>
          <a:p>
            <a:endParaRPr lang="es-ES" sz="800" dirty="0">
              <a:latin typeface="Avenir Book"/>
              <a:cs typeface="Avenir Book"/>
            </a:endParaRPr>
          </a:p>
        </p:txBody>
      </p:sp>
      <p:pic>
        <p:nvPicPr>
          <p:cNvPr id="69" name="Imagen 68">
            <a:hlinkClick r:id="rId17"/>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2743" y="5713013"/>
            <a:ext cx="215996" cy="215996"/>
          </a:xfrm>
          <a:prstGeom prst="rect">
            <a:avLst/>
          </a:prstGeom>
        </p:spPr>
      </p:pic>
      <p:sp>
        <p:nvSpPr>
          <p:cNvPr id="70" name="CuadroTexto 69"/>
          <p:cNvSpPr txBox="1"/>
          <p:nvPr/>
        </p:nvSpPr>
        <p:spPr>
          <a:xfrm>
            <a:off x="327300" y="1737788"/>
            <a:ext cx="1081294" cy="83099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Norma de Desarrollo Profesional Continua 2015 Formato Homologado.</a:t>
            </a:r>
            <a:endParaRPr lang="es-ES" sz="800" dirty="0">
              <a:effectLst/>
              <a:latin typeface="Avenir Book"/>
              <a:cs typeface="Avenir Book"/>
            </a:endParaRPr>
          </a:p>
        </p:txBody>
      </p:sp>
      <p:pic>
        <p:nvPicPr>
          <p:cNvPr id="71" name="Imagen 70">
            <a:hlinkClick r:id="rId18"/>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8912" y="2352789"/>
            <a:ext cx="215996" cy="215996"/>
          </a:xfrm>
          <a:prstGeom prst="rect">
            <a:avLst/>
          </a:prstGeom>
        </p:spPr>
      </p:pic>
      <p:sp>
        <p:nvSpPr>
          <p:cNvPr id="72" name="CuadroTexto 71"/>
          <p:cNvSpPr txBox="1"/>
          <p:nvPr/>
        </p:nvSpPr>
        <p:spPr>
          <a:xfrm>
            <a:off x="334789" y="2664035"/>
            <a:ext cx="1080000" cy="95410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Apertura de inscripciones a la 93 Asamblea Convención Nacional, Veracruz </a:t>
            </a:r>
            <a:r>
              <a:rPr lang="es-ES" sz="800" dirty="0" smtClean="0">
                <a:latin typeface="Avenir Book"/>
                <a:cs typeface="Avenir Book"/>
              </a:rPr>
              <a:t>2016</a:t>
            </a:r>
          </a:p>
          <a:p>
            <a:endParaRPr lang="es-ES" sz="800" dirty="0" smtClean="0">
              <a:effectLst/>
              <a:latin typeface="Avenir Book"/>
              <a:cs typeface="Avenir Book"/>
            </a:endParaRPr>
          </a:p>
        </p:txBody>
      </p:sp>
      <p:pic>
        <p:nvPicPr>
          <p:cNvPr id="73" name="Imagen 72">
            <a:hlinkClick r:id="rId19"/>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8793" y="3402146"/>
            <a:ext cx="215996" cy="215996"/>
          </a:xfrm>
          <a:prstGeom prst="rect">
            <a:avLst/>
          </a:prstGeom>
        </p:spPr>
      </p:pic>
      <p:sp>
        <p:nvSpPr>
          <p:cNvPr id="74" name="CuadroTexto 73"/>
          <p:cNvSpPr txBox="1"/>
          <p:nvPr/>
        </p:nvSpPr>
        <p:spPr>
          <a:xfrm>
            <a:off x="331951" y="3730114"/>
            <a:ext cx="1080000" cy="95410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IMSS / Presentación de la relación de Contadores Públicos Autorizados para dictaminar</a:t>
            </a:r>
            <a:endParaRPr lang="es-ES" sz="800" dirty="0">
              <a:effectLst/>
              <a:latin typeface="Avenir Book"/>
              <a:cs typeface="Avenir Book"/>
            </a:endParaRPr>
          </a:p>
        </p:txBody>
      </p:sp>
      <p:pic>
        <p:nvPicPr>
          <p:cNvPr id="75" name="Imagen 74">
            <a:hlinkClick r:id="rId20"/>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8938" y="4468225"/>
            <a:ext cx="215996" cy="215996"/>
          </a:xfrm>
          <a:prstGeom prst="rect">
            <a:avLst/>
          </a:prstGeom>
        </p:spPr>
      </p:pic>
      <p:sp>
        <p:nvSpPr>
          <p:cNvPr id="35" name="CuadroTexto 34"/>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06 </a:t>
            </a:r>
            <a:r>
              <a:rPr lang="es-ES" b="1" dirty="0" smtClean="0">
                <a:latin typeface="Avenir Heavy"/>
                <a:cs typeface="Avenir Heavy"/>
              </a:rPr>
              <a:t>de abril de 2016 </a:t>
            </a:r>
          </a:p>
        </p:txBody>
      </p:sp>
      <p:pic>
        <p:nvPicPr>
          <p:cNvPr id="36" name="Imagen 35">
            <a:hlinkClick r:id="rId21"/>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2743" y="8293100"/>
            <a:ext cx="209801" cy="209801"/>
          </a:xfrm>
          <a:prstGeom prst="rect">
            <a:avLst/>
          </a:prstGeom>
        </p:spPr>
      </p:pic>
      <p:sp>
        <p:nvSpPr>
          <p:cNvPr id="40" name="CuadroTexto 39"/>
          <p:cNvSpPr txBox="1"/>
          <p:nvPr/>
        </p:nvSpPr>
        <p:spPr>
          <a:xfrm>
            <a:off x="273193" y="4793647"/>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Notas Fiscales:</a:t>
            </a:r>
          </a:p>
        </p:txBody>
      </p:sp>
      <p:pic>
        <p:nvPicPr>
          <p:cNvPr id="5" name="Imagen 4" descr="LaRazón copia.png">
            <a:hlinkClick r:id="rId22"/>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78064" y="6079009"/>
            <a:ext cx="1095552" cy="262604"/>
          </a:xfrm>
          <a:prstGeom prst="rect">
            <a:avLst/>
          </a:prstGeom>
        </p:spPr>
      </p:pic>
      <p:pic>
        <p:nvPicPr>
          <p:cNvPr id="6" name="Imagen 5" descr="Milenio copia.jpg">
            <a:hlinkClick r:id="rId24"/>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00995" y="1657370"/>
            <a:ext cx="925630" cy="294255"/>
          </a:xfrm>
          <a:prstGeom prst="rect">
            <a:avLst/>
          </a:prstGeom>
        </p:spPr>
      </p:pic>
    </p:spTree>
    <p:extLst>
      <p:ext uri="{BB962C8B-B14F-4D97-AF65-F5344CB8AC3E}">
        <p14:creationId xmlns:p14="http://schemas.microsoft.com/office/powerpoint/2010/main" val="2872116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sp>
        <p:nvSpPr>
          <p:cNvPr id="18" name="2 CuadroTexto"/>
          <p:cNvSpPr txBox="1"/>
          <p:nvPr/>
        </p:nvSpPr>
        <p:spPr>
          <a:xfrm>
            <a:off x="244948" y="8129870"/>
            <a:ext cx="1184940" cy="200055"/>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 sz="700" dirty="0">
                <a:latin typeface="Avenir Black"/>
                <a:cs typeface="Avenir Black"/>
              </a:rPr>
              <a:t>* www.banxico.org.mx</a:t>
            </a:r>
            <a:endParaRPr lang="es-MX" sz="700" dirty="0">
              <a:latin typeface="Avenir Black"/>
              <a:cs typeface="Avenir Black"/>
            </a:endParaRPr>
          </a:p>
        </p:txBody>
      </p:sp>
      <p:sp>
        <p:nvSpPr>
          <p:cNvPr id="19" name="CuadroTexto 18"/>
          <p:cNvSpPr txBox="1"/>
          <p:nvPr/>
        </p:nvSpPr>
        <p:spPr>
          <a:xfrm>
            <a:off x="367744" y="2154739"/>
            <a:ext cx="1043876" cy="261610"/>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_tradnl" dirty="0">
                <a:latin typeface="Avenir Black"/>
                <a:cs typeface="Avenir Black"/>
              </a:rPr>
              <a:t>Indicadores:</a:t>
            </a:r>
          </a:p>
        </p:txBody>
      </p:sp>
      <p:pic>
        <p:nvPicPr>
          <p:cNvPr id="20" name="Imagen 19"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21" name="Imagen 20"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22" name="Imagen 21"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sp>
        <p:nvSpPr>
          <p:cNvPr id="28" name="CuadroTexto 27"/>
          <p:cNvSpPr txBox="1"/>
          <p:nvPr/>
        </p:nvSpPr>
        <p:spPr>
          <a:xfrm>
            <a:off x="1674148" y="4191731"/>
            <a:ext cx="4832230" cy="1877437"/>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No esperamos alto crecimiento como cuando fueron aprobadas reformas: </a:t>
            </a:r>
            <a:r>
              <a:rPr lang="es-ES" sz="1400" dirty="0" err="1" smtClean="0">
                <a:latin typeface="Avenir Book"/>
                <a:cs typeface="Avenir Book"/>
              </a:rPr>
              <a:t>Moody’s</a:t>
            </a:r>
            <a:r>
              <a:rPr lang="es-ES" sz="1400" dirty="0" smtClean="0">
                <a:latin typeface="Avenir Book"/>
                <a:cs typeface="Avenir Book"/>
              </a:rPr>
              <a:t> </a:t>
            </a:r>
          </a:p>
          <a:p>
            <a:r>
              <a:rPr lang="es-ES" sz="1100" b="0" dirty="0">
                <a:latin typeface="Avenir Book"/>
                <a:cs typeface="Avenir Book"/>
              </a:rPr>
              <a:t>La firma </a:t>
            </a:r>
            <a:r>
              <a:rPr lang="es-ES" sz="1100" b="0" dirty="0" err="1">
                <a:latin typeface="Avenir Book"/>
                <a:cs typeface="Avenir Book"/>
              </a:rPr>
              <a:t>Moody's</a:t>
            </a:r>
            <a:r>
              <a:rPr lang="es-ES" sz="1100" b="0" dirty="0">
                <a:latin typeface="Avenir Book"/>
                <a:cs typeface="Avenir Book"/>
              </a:rPr>
              <a:t> puso la calificación de la deuda soberana de México de perspectiva estable a negativa, "basado en dos acciones de calificación que se tomaron sobre el soberano mexicano y de Pemex", explicó Felipe Carvallo, analista de banca de la calificadora de </a:t>
            </a:r>
            <a:r>
              <a:rPr lang="es-ES" sz="1100" b="0" dirty="0" smtClean="0">
                <a:latin typeface="Avenir Book"/>
                <a:cs typeface="Avenir Book"/>
              </a:rPr>
              <a:t>México.</a:t>
            </a:r>
            <a:r>
              <a:rPr lang="es-ES" sz="1100" b="0" dirty="0">
                <a:latin typeface="Avenir Book"/>
                <a:cs typeface="Avenir Book"/>
              </a:rPr>
              <a:t> </a:t>
            </a:r>
            <a:r>
              <a:rPr lang="es-ES" sz="1100" b="0" dirty="0" smtClean="0">
                <a:latin typeface="Avenir Book"/>
                <a:cs typeface="Avenir Book"/>
              </a:rPr>
              <a:t>Explicó </a:t>
            </a:r>
            <a:r>
              <a:rPr lang="es-ES" sz="1100" b="0" dirty="0">
                <a:latin typeface="Avenir Book"/>
                <a:cs typeface="Avenir Book"/>
              </a:rPr>
              <a:t>que uno de los motivos por los cuales "el grupo soberano puso en perspectiva negativa fue porque ya no esperamos tan alto crecimiento como esperábamos cuando fueron establecidas las reformas para el final del sexenio</a:t>
            </a:r>
            <a:r>
              <a:rPr lang="es-ES" sz="1100" b="0" dirty="0" smtClean="0">
                <a:latin typeface="Avenir Book"/>
                <a:cs typeface="Avenir Book"/>
              </a:rPr>
              <a:t>.”</a:t>
            </a:r>
            <a:endParaRPr lang="es-ES" sz="1100" b="0" dirty="0">
              <a:latin typeface="Avenir Book"/>
              <a:cs typeface="Avenir Book"/>
            </a:endParaRPr>
          </a:p>
        </p:txBody>
      </p:sp>
      <p:pic>
        <p:nvPicPr>
          <p:cNvPr id="30" name="Imagen 29">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82440" y="1727551"/>
            <a:ext cx="1403999" cy="276041"/>
          </a:xfrm>
          <a:prstGeom prst="rect">
            <a:avLst/>
          </a:prstGeom>
        </p:spPr>
      </p:pic>
      <p:sp>
        <p:nvSpPr>
          <p:cNvPr id="31" name="CuadroTexto 30">
            <a:hlinkClick r:id="rId15"/>
          </p:cNvPr>
          <p:cNvSpPr txBox="1"/>
          <p:nvPr/>
        </p:nvSpPr>
        <p:spPr>
          <a:xfrm>
            <a:off x="1674148" y="1919701"/>
            <a:ext cx="4832230" cy="1877437"/>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smtClean="0">
                <a:latin typeface="Avenir Book"/>
                <a:cs typeface="Avenir Book"/>
              </a:rPr>
              <a:t>Tesoro de EU lanza nueva ofensiva contra la evasi</a:t>
            </a:r>
            <a:r>
              <a:rPr lang="es-ES" sz="1400" dirty="0" smtClean="0">
                <a:latin typeface="Avenir Book"/>
                <a:cs typeface="Avenir Book"/>
              </a:rPr>
              <a:t>ón fiscal corporativa</a:t>
            </a:r>
            <a:endParaRPr lang="es-ES" sz="1400" dirty="0" smtClean="0">
              <a:latin typeface="Avenir Book"/>
              <a:cs typeface="Avenir Book"/>
            </a:endParaRPr>
          </a:p>
          <a:p>
            <a:r>
              <a:rPr lang="es-ES" sz="1100" b="0" dirty="0">
                <a:latin typeface="Avenir Book"/>
                <a:cs typeface="Avenir Book"/>
              </a:rPr>
              <a:t>El gobierno estadounidense está tomando más medidas para poner freno a las empresas que tratan de reducir su pago de impuestos mediante fusiones con empresas </a:t>
            </a:r>
            <a:r>
              <a:rPr lang="es-ES" sz="1100" b="0" dirty="0" smtClean="0">
                <a:latin typeface="Avenir Book"/>
                <a:cs typeface="Avenir Book"/>
              </a:rPr>
              <a:t>extranjeras. El </a:t>
            </a:r>
            <a:r>
              <a:rPr lang="es-ES" sz="1100" b="0" dirty="0">
                <a:latin typeface="Avenir Book"/>
                <a:cs typeface="Avenir Book"/>
              </a:rPr>
              <a:t>lunes, el Tesoro anunció nuevas regulaciones destinadas a desalentar más las llamadas 'inversiones' ('</a:t>
            </a:r>
            <a:r>
              <a:rPr lang="es-ES" sz="1100" b="0" i="1" dirty="0" err="1">
                <a:latin typeface="Avenir Book"/>
                <a:cs typeface="Avenir Book"/>
              </a:rPr>
              <a:t>inversions</a:t>
            </a:r>
            <a:r>
              <a:rPr lang="es-ES" sz="1100" b="0" dirty="0">
                <a:latin typeface="Avenir Book"/>
                <a:cs typeface="Avenir Book"/>
              </a:rPr>
              <a:t>', en inglés), que han ido en aumento en los últimos </a:t>
            </a:r>
            <a:r>
              <a:rPr lang="es-ES" sz="1100" b="0" dirty="0" smtClean="0">
                <a:latin typeface="Avenir Book"/>
                <a:cs typeface="Avenir Book"/>
              </a:rPr>
              <a:t>años. Después </a:t>
            </a:r>
            <a:r>
              <a:rPr lang="es-ES" sz="1100" b="0" dirty="0">
                <a:latin typeface="Avenir Book"/>
                <a:cs typeface="Avenir Book"/>
              </a:rPr>
              <a:t>de que una compañía estadounidense invierte, puede cambiar la dirección de su sede a un país extranjero, pero seguir operando en Estados Unidos</a:t>
            </a:r>
            <a:r>
              <a:rPr lang="es-ES" sz="1100" b="0" dirty="0" smtClean="0">
                <a:latin typeface="Avenir Book"/>
                <a:cs typeface="Avenir Book"/>
              </a:rPr>
              <a:t>. </a:t>
            </a:r>
            <a:endParaRPr lang="es-ES" sz="1100" b="0" dirty="0">
              <a:latin typeface="Avenir Book"/>
              <a:cs typeface="Avenir Book"/>
            </a:endParaRPr>
          </a:p>
        </p:txBody>
      </p:sp>
      <p:graphicFrame>
        <p:nvGraphicFramePr>
          <p:cNvPr id="33" name="Tabla 32"/>
          <p:cNvGraphicFramePr>
            <a:graphicFrameLocks noGrp="1"/>
          </p:cNvGraphicFramePr>
          <p:nvPr>
            <p:extLst>
              <p:ext uri="{D42A27DB-BD31-4B8C-83A1-F6EECF244321}">
                <p14:modId xmlns:p14="http://schemas.microsoft.com/office/powerpoint/2010/main" val="2188299217"/>
              </p:ext>
            </p:extLst>
          </p:nvPr>
        </p:nvGraphicFramePr>
        <p:xfrm>
          <a:off x="367744" y="2681464"/>
          <a:ext cx="993535" cy="2034689"/>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69365"/>
                <a:gridCol w="424170"/>
              </a:tblGrid>
              <a:tr h="250663">
                <a:tc gridSpan="2">
                  <a:txBody>
                    <a:bodyPr/>
                    <a:lstStyle/>
                    <a:p>
                      <a:pPr algn="ctr" fontAlgn="b"/>
                      <a:r>
                        <a:rPr lang="es-ES" sz="800" b="1" u="none" strike="noStrike" dirty="0">
                          <a:solidFill>
                            <a:srgbClr val="000000"/>
                          </a:solidFill>
                          <a:effectLst/>
                          <a:latin typeface="Avenir Next Condensed Regular"/>
                          <a:cs typeface="Avenir Next Condensed Regular"/>
                        </a:rPr>
                        <a:t>Tasa de interés objetivo</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solidFill>
                  </a:tcPr>
                </a:tc>
                <a:tc hMerge="1">
                  <a:txBody>
                    <a:bodyPr/>
                    <a:lstStyle/>
                    <a:p>
                      <a:endParaRPr lang="es-ES"/>
                    </a:p>
                  </a:txBody>
                  <a:tcPr/>
                </a:tc>
              </a:tr>
              <a:tr h="250663">
                <a:tc>
                  <a:txBody>
                    <a:bodyPr/>
                    <a:lstStyle/>
                    <a:p>
                      <a:pPr algn="l" fontAlgn="b"/>
                      <a:r>
                        <a:rPr lang="es-ES" sz="800" b="1" u="none" strike="noStrike" dirty="0" smtClean="0">
                          <a:effectLst/>
                          <a:latin typeface="Avenir Next Condensed Regular"/>
                          <a:cs typeface="Avenir Next Condensed Regular"/>
                        </a:rPr>
                        <a:t>(</a:t>
                      </a:r>
                      <a:r>
                        <a:rPr lang="es-ES" sz="800" b="1" u="none" strike="noStrike" dirty="0" smtClean="0">
                          <a:effectLst/>
                          <a:latin typeface="Avenir Next Condensed Regular"/>
                          <a:cs typeface="Avenir Next Condensed Regular"/>
                        </a:rPr>
                        <a:t>05/</a:t>
                      </a:r>
                      <a:r>
                        <a:rPr lang="es-ES" sz="800" b="1" u="none" strike="noStrike" dirty="0" smtClean="0">
                          <a:effectLst/>
                          <a:latin typeface="Avenir Next Condensed Regular"/>
                          <a:cs typeface="Avenir Next Condensed Regular"/>
                        </a:rPr>
                        <a:t>04/16)</a:t>
                      </a:r>
                      <a:endParaRPr lang="es-ES" sz="800" b="1"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b="1" i="0" u="none" strike="noStrike" dirty="0" smtClean="0">
                          <a:solidFill>
                            <a:srgbClr val="000000"/>
                          </a:solidFill>
                          <a:effectLst/>
                          <a:latin typeface="Avenir Next Condensed Regular"/>
                          <a:cs typeface="Avenir Next Condensed Regular"/>
                        </a:rPr>
                        <a:t>3.75</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28 (</a:t>
                      </a:r>
                      <a:r>
                        <a:rPr lang="es-ES" sz="800" u="none" strike="noStrike" dirty="0" smtClean="0">
                          <a:effectLst/>
                          <a:latin typeface="Avenir Next Condensed Regular"/>
                          <a:cs typeface="Avenir Next Condensed Regular"/>
                        </a:rPr>
                        <a:t>05/</a:t>
                      </a:r>
                      <a:r>
                        <a:rPr lang="es-ES" sz="800" u="none" strike="noStrike" dirty="0" smtClean="0">
                          <a:effectLst/>
                          <a:latin typeface="Avenir Next Condensed Regular"/>
                          <a:cs typeface="Avenir Next Condensed Regular"/>
                        </a:rPr>
                        <a:t>04/16)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4.0653</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smtClean="0">
                          <a:effectLst/>
                          <a:latin typeface="Avenir Next Condensed Regular"/>
                          <a:cs typeface="Avenir Next Condensed Regular"/>
                        </a:rPr>
                        <a:t>TIIE 91 (</a:t>
                      </a:r>
                      <a:r>
                        <a:rPr lang="es-ES" sz="800" u="none" strike="noStrike" dirty="0" smtClean="0">
                          <a:effectLst/>
                          <a:latin typeface="Avenir Next Condensed Regular"/>
                          <a:cs typeface="Avenir Next Condensed Regular"/>
                        </a:rPr>
                        <a:t>05/</a:t>
                      </a:r>
                      <a:r>
                        <a:rPr lang="es-ES" sz="800" u="none" strike="noStrike" dirty="0" smtClean="0">
                          <a:effectLst/>
                          <a:latin typeface="Avenir Next Condensed Regular"/>
                          <a:cs typeface="Avenir Next Condensed Regular"/>
                        </a:rPr>
                        <a:t>04/16)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4.1164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182 (30/03/16)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4.2400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CETES 28 </a:t>
                      </a:r>
                      <a:r>
                        <a:rPr lang="es-ES" sz="800" u="none" strike="noStrike" dirty="0" smtClean="0">
                          <a:effectLst/>
                          <a:latin typeface="Avenir Next Condensed Regular"/>
                          <a:cs typeface="Avenir Next Condensed Regular"/>
                        </a:rPr>
                        <a:t>(05/04/</a:t>
                      </a:r>
                      <a:r>
                        <a:rPr lang="es-ES" sz="800" u="none" strike="noStrike" dirty="0" smtClean="0">
                          <a:effectLst/>
                          <a:latin typeface="Avenir Next Condensed Regular"/>
                          <a:cs typeface="Avenir Next Condensed Regular"/>
                        </a:rPr>
                        <a:t>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3.73</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gridSpan="2">
                  <a:txBody>
                    <a:bodyPr/>
                    <a:lstStyle/>
                    <a:p>
                      <a:pPr algn="ctr" fontAlgn="b"/>
                      <a:r>
                        <a:rPr lang="es-ES" sz="800" u="none" strike="noStrike" dirty="0">
                          <a:solidFill>
                            <a:srgbClr val="000000"/>
                          </a:solidFill>
                          <a:effectLst/>
                          <a:latin typeface="Avenir Next Condensed Regular"/>
                          <a:cs typeface="Avenir Next Condensed Regular"/>
                        </a:rPr>
                        <a:t>Reservas internacionales (mdd)</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0663">
                <a:tc>
                  <a:txBody>
                    <a:bodyPr/>
                    <a:lstStyle/>
                    <a:p>
                      <a:pPr algn="l" fontAlgn="b"/>
                      <a:r>
                        <a:rPr lang="es-ES" sz="700" u="none" strike="noStrike" dirty="0" smtClean="0">
                          <a:effectLst/>
                          <a:latin typeface="Avenir Next Condensed Regular"/>
                          <a:cs typeface="Avenir Next Condensed Regular"/>
                        </a:rPr>
                        <a:t>(01/04/</a:t>
                      </a:r>
                      <a:r>
                        <a:rPr lang="es-ES" sz="700" u="none" strike="noStrike" dirty="0" smtClean="0">
                          <a:effectLst/>
                          <a:latin typeface="Avenir Next Condensed Regular"/>
                          <a:cs typeface="Avenir Next Condensed Regular"/>
                        </a:rPr>
                        <a:t>2016)</a:t>
                      </a:r>
                      <a:endParaRPr lang="es-ES" sz="700" b="0" i="0" u="none" strike="noStrike" dirty="0">
                        <a:solidFill>
                          <a:srgbClr val="FFB005"/>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700" u="none" strike="noStrike" dirty="0" smtClean="0">
                          <a:solidFill>
                            <a:srgbClr val="000000"/>
                          </a:solidFill>
                          <a:effectLst/>
                          <a:latin typeface="Avenir Next Condensed Regular"/>
                          <a:cs typeface="Avenir Next Condensed Regular"/>
                        </a:rPr>
                        <a:t>177,476.4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2369781136"/>
              </p:ext>
            </p:extLst>
          </p:nvPr>
        </p:nvGraphicFramePr>
        <p:xfrm>
          <a:off x="358518" y="5035927"/>
          <a:ext cx="971968" cy="2537460"/>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12814"/>
                <a:gridCol w="459154"/>
              </a:tblGrid>
              <a:tr h="190500">
                <a:tc gridSpan="2">
                  <a:txBody>
                    <a:bodyPr/>
                    <a:lstStyle/>
                    <a:p>
                      <a:pPr algn="ctr" fontAlgn="b"/>
                      <a:r>
                        <a:rPr lang="es-ES" sz="800" b="1" u="none" strike="noStrike" dirty="0">
                          <a:solidFill>
                            <a:schemeClr val="tx1"/>
                          </a:solidFill>
                          <a:effectLst/>
                          <a:latin typeface="Avenir Next Condensed Regular"/>
                          <a:cs typeface="Avenir Next Condensed Regular"/>
                        </a:rPr>
                        <a:t>Inflación anual</a:t>
                      </a:r>
                      <a:endParaRPr lang="es-ES" sz="800" b="1" i="0" u="none" strike="noStrike" dirty="0">
                        <a:solidFill>
                          <a:schemeClr val="tx1"/>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6540">
                <a:tc gridSpan="2">
                  <a:txBody>
                    <a:bodyPr/>
                    <a:lstStyle/>
                    <a:p>
                      <a:pPr algn="ctr" fontAlgn="b"/>
                      <a:r>
                        <a:rPr lang="en-US" sz="800" b="1" u="none" strike="noStrike" dirty="0" smtClean="0">
                          <a:solidFill>
                            <a:srgbClr val="000000"/>
                          </a:solidFill>
                          <a:effectLst/>
                          <a:latin typeface="Avenir Next Condensed Regular"/>
                          <a:cs typeface="Avenir Next Condensed Regular"/>
                        </a:rPr>
                        <a:t>(Feb.</a:t>
                      </a:r>
                      <a:r>
                        <a:rPr lang="en-US" sz="800" b="1" u="none" strike="noStrike" baseline="0" dirty="0" smtClean="0">
                          <a:solidFill>
                            <a:srgbClr val="000000"/>
                          </a:solidFill>
                          <a:effectLst/>
                          <a:latin typeface="Avenir Next Condensed Regular"/>
                          <a:cs typeface="Avenir Next Condensed Regular"/>
                        </a:rPr>
                        <a:t> </a:t>
                      </a:r>
                      <a:r>
                        <a:rPr lang="en-US" sz="800" b="1" u="none" strike="noStrike" dirty="0" smtClean="0">
                          <a:solidFill>
                            <a:srgbClr val="000000"/>
                          </a:solidFill>
                          <a:effectLst/>
                          <a:latin typeface="Avenir Next Condensed Regular"/>
                          <a:cs typeface="Avenir Next Condensed Regular"/>
                        </a:rPr>
                        <a:t>2015-Feb. 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c hMerge="1">
                  <a:txBody>
                    <a:bodyPr/>
                    <a:lstStyle/>
                    <a:p>
                      <a:endParaRPr lang="es-ES"/>
                    </a:p>
                  </a:txBody>
                  <a:tcPr/>
                </a:tc>
              </a:tr>
              <a:tr h="256540">
                <a:tc>
                  <a:txBody>
                    <a:bodyPr/>
                    <a:lstStyle/>
                    <a:p>
                      <a:pPr algn="l" fontAlgn="b"/>
                      <a:r>
                        <a:rPr lang="es-ES" sz="800" b="0" u="none" strike="noStrike" dirty="0">
                          <a:effectLst/>
                          <a:latin typeface="Avenir Next Condensed Regular"/>
                          <a:cs typeface="Avenir Next Condensed Regular"/>
                        </a:rPr>
                        <a:t>Objetivo de inflación</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3.00</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347980">
                <a:tc>
                  <a:txBody>
                    <a:bodyPr/>
                    <a:lstStyle/>
                    <a:p>
                      <a:pPr algn="l" fontAlgn="b"/>
                      <a:r>
                        <a:rPr lang="es-ES" sz="800" u="none" strike="noStrike" dirty="0" smtClean="0">
                          <a:effectLst/>
                          <a:latin typeface="Avenir Next Condensed Regular"/>
                          <a:cs typeface="Avenir Next Condensed Regular"/>
                        </a:rPr>
                        <a:t>Intervalo de </a:t>
                      </a:r>
                      <a:r>
                        <a:rPr lang="es-ES" sz="700" u="none" strike="noStrike" dirty="0" smtClean="0">
                          <a:effectLst/>
                          <a:latin typeface="Avenir Next Condensed Regular"/>
                          <a:cs typeface="Avenir Next Condensed Regular"/>
                        </a:rPr>
                        <a:t>variabilidad</a:t>
                      </a:r>
                    </a:p>
                    <a:p>
                      <a:pPr algn="l" fontAlgn="b"/>
                      <a:r>
                        <a:rPr lang="es-ES" sz="700" u="none" strike="noStrike" dirty="0" smtClean="0">
                          <a:effectLst/>
                          <a:latin typeface="Avenir Next Condensed Regular"/>
                          <a:cs typeface="Avenir Next Condensed Regular"/>
                        </a:rPr>
                        <a:t>porcentual</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a:solidFill>
                            <a:srgbClr val="000000"/>
                          </a:solidFill>
                          <a:effectLst/>
                          <a:latin typeface="Avenir Next Condensed Regular"/>
                          <a:cs typeface="Avenir Next Condensed Regular"/>
                        </a:rPr>
                        <a:t>±1 punto</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2.87</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800" u="none" strike="noStrike" dirty="0">
                          <a:effectLst/>
                          <a:latin typeface="Avenir Next Condensed Regular"/>
                          <a:cs typeface="Avenir Next Condensed Regular"/>
                        </a:rPr>
                        <a:t>Inflación </a:t>
                      </a:r>
                      <a:r>
                        <a:rPr lang="es-ES" sz="700" u="none" strike="noStrike" dirty="0">
                          <a:effectLst/>
                          <a:latin typeface="Avenir Next Condensed Regular"/>
                          <a:cs typeface="Avenir Next Condensed Regular"/>
                        </a:rPr>
                        <a:t>subyacente *</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2.66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gridSpan="2">
                  <a:txBody>
                    <a:bodyPr/>
                    <a:lstStyle/>
                    <a:p>
                      <a:pPr algn="ctr" fontAlgn="b"/>
                      <a:r>
                        <a:rPr lang="es-ES" sz="800" b="1" u="none" strike="noStrike" dirty="0">
                          <a:solidFill>
                            <a:srgbClr val="000000"/>
                          </a:solidFill>
                          <a:effectLst/>
                          <a:latin typeface="Avenir Next Condensed Regular"/>
                          <a:cs typeface="Avenir Next Condensed Regular"/>
                        </a:rPr>
                        <a:t>Inflación mensual</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190500">
                <a:tc gridSpan="2">
                  <a:txBody>
                    <a:bodyPr/>
                    <a:lstStyle/>
                    <a:p>
                      <a:pPr algn="ctr" fontAlgn="b"/>
                      <a:r>
                        <a:rPr lang="en-US" sz="800" b="1" u="none" strike="noStrike" dirty="0" smtClean="0">
                          <a:solidFill>
                            <a:srgbClr val="000000"/>
                          </a:solidFill>
                          <a:effectLst/>
                          <a:latin typeface="Avenir Next Condensed Regular"/>
                          <a:cs typeface="Avenir Next Condensed Regular"/>
                        </a:rPr>
                        <a:t>(Feb. 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lumMod val="65000"/>
                      </a:schemeClr>
                    </a:solidFill>
                  </a:tcPr>
                </a:tc>
                <a:tc hMerge="1">
                  <a:txBody>
                    <a:bodyPr/>
                    <a:lstStyle/>
                    <a:p>
                      <a:endParaRPr lang="es-ES"/>
                    </a:p>
                  </a:txBody>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0.44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u="none" strike="noStrike" dirty="0">
                          <a:effectLst/>
                          <a:latin typeface="Avenir Next Condensed Regular"/>
                          <a:cs typeface="Avenir Next Condensed Regular"/>
                        </a:rPr>
                        <a:t>Inflación subyacente </a:t>
                      </a:r>
                      <a:r>
                        <a:rPr lang="es-ES" sz="800" u="none" strike="noStrike" dirty="0">
                          <a:effectLst/>
                          <a:latin typeface="Avenir Next Condensed Regular"/>
                          <a:cs typeface="Avenir Next Condensed Regular"/>
                        </a:rPr>
                        <a:t>*</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0.36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b="1" u="none" strike="noStrike" dirty="0" smtClean="0">
                          <a:effectLst/>
                          <a:latin typeface="Avenir Next Condensed Regular"/>
                          <a:cs typeface="Avenir Next Condensed Regular"/>
                        </a:rPr>
                        <a:t>UDIS</a:t>
                      </a:r>
                      <a:r>
                        <a:rPr lang="es-ES" sz="800" b="1" u="none" strike="noStrike" baseline="0" dirty="0">
                          <a:effectLst/>
                          <a:latin typeface="Avenir Next Condensed Regular"/>
                          <a:cs typeface="Avenir Next Condensed Regular"/>
                        </a:rPr>
                        <a:t> </a:t>
                      </a:r>
                      <a:r>
                        <a:rPr lang="es-ES" sz="700" b="1" u="none" strike="noStrike" dirty="0" smtClean="0">
                          <a:effectLst/>
                          <a:latin typeface="Avenir Next Condensed Regular"/>
                          <a:cs typeface="Avenir Next Condensed Regular"/>
                        </a:rPr>
                        <a:t>(</a:t>
                      </a:r>
                      <a:r>
                        <a:rPr lang="es-ES" sz="700" b="1" u="none" strike="noStrike" dirty="0" smtClean="0">
                          <a:effectLst/>
                          <a:latin typeface="Avenir Next Condensed Regular"/>
                          <a:cs typeface="Avenir Next Condensed Regular"/>
                        </a:rPr>
                        <a:t>06/</a:t>
                      </a:r>
                      <a:r>
                        <a:rPr lang="es-ES" sz="700" b="1" u="none" strike="noStrike" dirty="0" smtClean="0">
                          <a:effectLst/>
                          <a:latin typeface="Avenir Next Condensed Regular"/>
                          <a:cs typeface="Avenir Next Condensed Regular"/>
                        </a:rPr>
                        <a:t>04/16)</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5.446330</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sp>
        <p:nvSpPr>
          <p:cNvPr id="36" name="CuadroTexto 35"/>
          <p:cNvSpPr txBox="1"/>
          <p:nvPr/>
        </p:nvSpPr>
        <p:spPr>
          <a:xfrm>
            <a:off x="1674148" y="6410342"/>
            <a:ext cx="4839192" cy="2385268"/>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Hacienda mantiene meta de reducción de déficit y deuda </a:t>
            </a:r>
            <a:r>
              <a:rPr lang="es-ES" sz="1400" dirty="0" smtClean="0">
                <a:latin typeface="Avenir Book"/>
                <a:cs typeface="Avenir Book"/>
              </a:rPr>
              <a:t>pública</a:t>
            </a:r>
          </a:p>
          <a:p>
            <a:r>
              <a:rPr lang="es-ES" sz="1100" b="0" dirty="0">
                <a:latin typeface="Avenir Book"/>
                <a:cs typeface="Avenir Book"/>
              </a:rPr>
              <a:t>La SHCP afirmó que actualmente en </a:t>
            </a:r>
            <a:r>
              <a:rPr lang="es-ES" sz="1100" b="0" dirty="0" err="1">
                <a:latin typeface="Avenir Book"/>
                <a:cs typeface="Avenir Book"/>
              </a:rPr>
              <a:t>Mexico</a:t>
            </a:r>
            <a:r>
              <a:rPr lang="es-ES" sz="1100" b="0" dirty="0">
                <a:latin typeface="Avenir Book"/>
                <a:cs typeface="Avenir Book"/>
              </a:rPr>
              <a:t> la máxima y absoluta prioridad es preservar la estabilidad económica, por lo que la Secretaría de Hacienda mantendrá firmes las metas de reducción del déficit y de la deuda pública y no creará nuevos impuestos, ni elevara los ya </a:t>
            </a:r>
            <a:r>
              <a:rPr lang="es-ES" sz="1100" b="0" dirty="0" smtClean="0">
                <a:latin typeface="Avenir Book"/>
                <a:cs typeface="Avenir Book"/>
              </a:rPr>
              <a:t>existentes. El </a:t>
            </a:r>
            <a:r>
              <a:rPr lang="es-ES" sz="1100" b="0" dirty="0">
                <a:latin typeface="Avenir Book"/>
                <a:cs typeface="Avenir Book"/>
              </a:rPr>
              <a:t>secretario de Hacienda, Luis </a:t>
            </a:r>
            <a:r>
              <a:rPr lang="es-ES" sz="1100" b="0" dirty="0" err="1">
                <a:latin typeface="Avenir Book"/>
                <a:cs typeface="Avenir Book"/>
              </a:rPr>
              <a:t>Videgaray</a:t>
            </a:r>
            <a:r>
              <a:rPr lang="es-ES" sz="1100" b="0" dirty="0">
                <a:latin typeface="Avenir Book"/>
                <a:cs typeface="Avenir Book"/>
              </a:rPr>
              <a:t>, les dijo a los empresarios del país, durante la Primera Sesión Ordinaria 2016 del Consejo Consultivo Empresarial para el Crecimiento Económico de México (CCECEM), el espacio de diálogo entre dirigentes empresariales, representantes de los sectores productivos y servidores públicos para analizar y promover estrategias conjuntas que potencien el desarrollo de la economía mexicana.</a:t>
            </a:r>
            <a:endParaRPr lang="es-ES" sz="1100" b="0" dirty="0">
              <a:latin typeface="Avenir Book"/>
              <a:cs typeface="Avenir Book"/>
            </a:endParaRPr>
          </a:p>
        </p:txBody>
      </p:sp>
      <p:pic>
        <p:nvPicPr>
          <p:cNvPr id="37" name="Imagen 36">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56223" y="6179756"/>
            <a:ext cx="623447" cy="260780"/>
          </a:xfrm>
          <a:prstGeom prst="rect">
            <a:avLst/>
          </a:prstGeom>
        </p:spPr>
      </p:pic>
      <p:pic>
        <p:nvPicPr>
          <p:cNvPr id="38" name="Imagen 37">
            <a:hlinkClick r:id="rId18"/>
          </p:cNvPr>
          <p:cNvPicPr>
            <a:picLocks/>
          </p:cNvPicPr>
          <p:nvPr/>
        </p:nvPicPr>
        <p:blipFill>
          <a:blip r:embed="rId19">
            <a:extLst>
              <a:ext uri="{28A0092B-C50C-407E-A947-70E740481C1C}">
                <a14:useLocalDpi xmlns:a14="http://schemas.microsoft.com/office/drawing/2010/main" val="0"/>
              </a:ext>
            </a:extLst>
          </a:blip>
          <a:stretch>
            <a:fillRect/>
          </a:stretch>
        </p:blipFill>
        <p:spPr>
          <a:xfrm>
            <a:off x="1756223" y="3936923"/>
            <a:ext cx="1261485" cy="254808"/>
          </a:xfrm>
          <a:prstGeom prst="rect">
            <a:avLst/>
          </a:prstGeom>
        </p:spPr>
      </p:pic>
      <p:sp>
        <p:nvSpPr>
          <p:cNvPr id="26" name="CuadroTexto 25"/>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06 </a:t>
            </a:r>
            <a:r>
              <a:rPr lang="es-ES" b="1" dirty="0" smtClean="0">
                <a:latin typeface="Avenir Heavy"/>
                <a:cs typeface="Avenir Heavy"/>
              </a:rPr>
              <a:t>de abril de 2016 </a:t>
            </a:r>
          </a:p>
        </p:txBody>
      </p:sp>
    </p:spTree>
    <p:extLst>
      <p:ext uri="{BB962C8B-B14F-4D97-AF65-F5344CB8AC3E}">
        <p14:creationId xmlns:p14="http://schemas.microsoft.com/office/powerpoint/2010/main" val="336583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17" name="Imagen 1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18" name="Imagen 1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19" name="Imagen 1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pic>
        <p:nvPicPr>
          <p:cNvPr id="20" name="Imagen 19" descr="SAT.tiff">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r="1652"/>
          <a:stretch/>
        </p:blipFill>
        <p:spPr>
          <a:xfrm>
            <a:off x="486289" y="5229362"/>
            <a:ext cx="969041" cy="876399"/>
          </a:xfrm>
          <a:prstGeom prst="rect">
            <a:avLst/>
          </a:prstGeom>
          <a:ln>
            <a:noFill/>
          </a:ln>
          <a:effectLst>
            <a:outerShdw blurRad="292100" dist="139700" dir="2700000" algn="tl" rotWithShape="0">
              <a:srgbClr val="333333">
                <a:alpha val="65000"/>
              </a:srgbClr>
            </a:outerShdw>
          </a:effectLst>
        </p:spPr>
      </p:pic>
      <p:sp>
        <p:nvSpPr>
          <p:cNvPr id="26" name="CuadroTexto 25"/>
          <p:cNvSpPr txBox="1"/>
          <p:nvPr/>
        </p:nvSpPr>
        <p:spPr>
          <a:xfrm>
            <a:off x="1690055" y="4618174"/>
            <a:ext cx="4839192" cy="1661993"/>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Reservas internacionales suben 811 </a:t>
            </a:r>
            <a:r>
              <a:rPr lang="es-ES" sz="1400" dirty="0" err="1">
                <a:latin typeface="Avenir Book"/>
                <a:cs typeface="Avenir Book"/>
              </a:rPr>
              <a:t>mdd</a:t>
            </a:r>
            <a:r>
              <a:rPr lang="es-ES" sz="1400" dirty="0">
                <a:latin typeface="Avenir Book"/>
                <a:cs typeface="Avenir Book"/>
              </a:rPr>
              <a:t>: </a:t>
            </a:r>
            <a:r>
              <a:rPr lang="es-ES" sz="1400" dirty="0" smtClean="0">
                <a:latin typeface="Avenir Book"/>
                <a:cs typeface="Avenir Book"/>
              </a:rPr>
              <a:t>Banxico</a:t>
            </a:r>
          </a:p>
          <a:p>
            <a:r>
              <a:rPr lang="es-ES" sz="1100" b="0" dirty="0" smtClean="0"/>
              <a:t>L</a:t>
            </a:r>
            <a:r>
              <a:rPr lang="es-ES" sz="1100" b="0" dirty="0" smtClean="0">
                <a:latin typeface="Avenir Book"/>
                <a:cs typeface="Avenir Book"/>
              </a:rPr>
              <a:t>as </a:t>
            </a:r>
            <a:r>
              <a:rPr lang="es-ES" sz="1100" b="0" dirty="0">
                <a:latin typeface="Avenir Book"/>
                <a:cs typeface="Avenir Book"/>
              </a:rPr>
              <a:t>reservas internacionales aumentaron 811 millones de dólares (</a:t>
            </a:r>
            <a:r>
              <a:rPr lang="es-ES" sz="1100" b="0" dirty="0" err="1">
                <a:latin typeface="Avenir Book"/>
                <a:cs typeface="Avenir Book"/>
              </a:rPr>
              <a:t>mdd</a:t>
            </a:r>
            <a:r>
              <a:rPr lang="es-ES" sz="1100" b="0" dirty="0">
                <a:latin typeface="Avenir Book"/>
                <a:cs typeface="Avenir Book"/>
              </a:rPr>
              <a:t>), por lo que su saldo al 1 de abril fue de 177,476 </a:t>
            </a:r>
            <a:r>
              <a:rPr lang="es-ES" sz="1100" b="0" dirty="0" err="1">
                <a:latin typeface="Avenir Book"/>
                <a:cs typeface="Avenir Book"/>
              </a:rPr>
              <a:t>mdd</a:t>
            </a:r>
            <a:r>
              <a:rPr lang="es-ES" sz="1100" b="0" dirty="0">
                <a:latin typeface="Avenir Book"/>
                <a:cs typeface="Avenir Book"/>
              </a:rPr>
              <a:t>, de acuerdo con el estado de cuenta semanal del Banco de México (Banxico)</a:t>
            </a:r>
            <a:r>
              <a:rPr lang="es-ES" sz="1100" b="0" dirty="0" smtClean="0">
                <a:latin typeface="Avenir Book"/>
                <a:cs typeface="Avenir Book"/>
              </a:rPr>
              <a:t>. La </a:t>
            </a:r>
            <a:r>
              <a:rPr lang="es-ES" sz="1100" b="0" dirty="0">
                <a:latin typeface="Avenir Book"/>
                <a:cs typeface="Avenir Book"/>
              </a:rPr>
              <a:t>base monetaria (billetes y monedas y depósitos bancarios en cuenta corriente en el Banco de México) disminuyó 27,457 millones de pesos (mdp), debido a la reducción en la demanda de dinero que usualmente se presenta después del periodo vacacional de Semana Santa. Así, la base monetaria implicó una variación anual de 13.3 por ciento.</a:t>
            </a:r>
            <a:endParaRPr lang="es-ES" sz="1100" b="0" dirty="0">
              <a:latin typeface="Avenir Book"/>
              <a:cs typeface="Avenir Book"/>
            </a:endParaRPr>
          </a:p>
        </p:txBody>
      </p:sp>
      <p:sp>
        <p:nvSpPr>
          <p:cNvPr id="28" name="CuadroTexto 27"/>
          <p:cNvSpPr txBox="1"/>
          <p:nvPr/>
        </p:nvSpPr>
        <p:spPr>
          <a:xfrm>
            <a:off x="1690055" y="6764244"/>
            <a:ext cx="4839192" cy="1831270"/>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Hoy no circulan autos con calcomanía roja y </a:t>
            </a:r>
            <a:r>
              <a:rPr lang="es-ES" sz="1400" dirty="0" smtClean="0">
                <a:latin typeface="Avenir Book"/>
                <a:cs typeface="Avenir Book"/>
              </a:rPr>
              <a:t>azul</a:t>
            </a:r>
          </a:p>
          <a:p>
            <a:r>
              <a:rPr lang="es-ES" sz="1100" b="0" dirty="0">
                <a:latin typeface="Avenir Book"/>
                <a:cs typeface="Avenir Book"/>
              </a:rPr>
              <a:t>Tras la activación de la Fase 1 de Contingencia ambiental para toda la Zona metropolitana del Valle de México, hoy no circulan automóviles con calcomanías roja y </a:t>
            </a:r>
            <a:r>
              <a:rPr lang="es-ES" sz="1100" b="0" dirty="0" smtClean="0">
                <a:latin typeface="Avenir Book"/>
                <a:cs typeface="Avenir Book"/>
              </a:rPr>
              <a:t>azul. Desde </a:t>
            </a:r>
            <a:r>
              <a:rPr lang="es-ES" sz="1100" b="0" dirty="0">
                <a:latin typeface="Avenir Book"/>
                <a:cs typeface="Avenir Book"/>
              </a:rPr>
              <a:t>las 5:00 de la mañana está vigente este doble Hoy No Circula debido a que los índices de contaminación no han </a:t>
            </a:r>
            <a:r>
              <a:rPr lang="es-ES" sz="1100" b="0" dirty="0" smtClean="0">
                <a:latin typeface="Avenir Book"/>
                <a:cs typeface="Avenir Book"/>
              </a:rPr>
              <a:t>disminuido. Así</a:t>
            </a:r>
            <a:r>
              <a:rPr lang="es-ES" sz="1100" b="0" dirty="0">
                <a:latin typeface="Avenir Book"/>
                <a:cs typeface="Avenir Book"/>
              </a:rPr>
              <a:t>, los automóviles con calcomanía roja y terminación de placas 3 y 4 y de engomado azul terminación 9 y 0, no podrán recorrer las </a:t>
            </a:r>
            <a:r>
              <a:rPr lang="es-ES" sz="1100" b="0" dirty="0" smtClean="0">
                <a:latin typeface="Avenir Book"/>
                <a:cs typeface="Avenir Book"/>
              </a:rPr>
              <a:t>calles. En </a:t>
            </a:r>
            <a:r>
              <a:rPr lang="es-ES" sz="1100" b="0" dirty="0">
                <a:latin typeface="Avenir Book"/>
                <a:cs typeface="Avenir Book"/>
              </a:rPr>
              <a:t>las siguientes horas de este miércoles se informará acera del comportamiento que registren los niveles de contaminación del aire para determinar las acciones a seguir</a:t>
            </a:r>
            <a:r>
              <a:rPr lang="es-ES" sz="1100" b="0" dirty="0" smtClean="0">
                <a:latin typeface="Avenir Book"/>
                <a:cs typeface="Avenir Book"/>
              </a:rPr>
              <a:t>.</a:t>
            </a:r>
            <a:endParaRPr lang="es-ES" sz="1100" b="0" dirty="0">
              <a:latin typeface="Avenir Book"/>
              <a:cs typeface="Avenir Book"/>
            </a:endParaRPr>
          </a:p>
        </p:txBody>
      </p:sp>
      <p:pic>
        <p:nvPicPr>
          <p:cNvPr id="29" name="Imagen 28">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90144" y="4366377"/>
            <a:ext cx="931888" cy="251797"/>
          </a:xfrm>
          <a:prstGeom prst="rect">
            <a:avLst/>
          </a:prstGeom>
        </p:spPr>
      </p:pic>
      <p:pic>
        <p:nvPicPr>
          <p:cNvPr id="30" name="Imagen 29" descr="Azteca Noticias.tiff">
            <a:hlinkClick r:id="rId17"/>
          </p:cNvPr>
          <p:cNvPicPr>
            <a:picLocks/>
          </p:cNvPicPr>
          <p:nvPr/>
        </p:nvPicPr>
        <p:blipFill>
          <a:blip r:embed="rId18">
            <a:extLst>
              <a:ext uri="{28A0092B-C50C-407E-A947-70E740481C1C}">
                <a14:useLocalDpi xmlns:a14="http://schemas.microsoft.com/office/drawing/2010/main" val="0"/>
              </a:ext>
            </a:extLst>
          </a:blip>
          <a:stretch>
            <a:fillRect/>
          </a:stretch>
        </p:blipFill>
        <p:spPr>
          <a:xfrm>
            <a:off x="1775419" y="6560604"/>
            <a:ext cx="1155247" cy="234643"/>
          </a:xfrm>
          <a:prstGeom prst="rect">
            <a:avLst/>
          </a:prstGeom>
        </p:spPr>
      </p:pic>
      <p:sp>
        <p:nvSpPr>
          <p:cNvPr id="31" name="CuadroTexto 30"/>
          <p:cNvSpPr txBox="1"/>
          <p:nvPr/>
        </p:nvSpPr>
        <p:spPr>
          <a:xfrm>
            <a:off x="1690055" y="1926214"/>
            <a:ext cx="4839192" cy="2354234"/>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PERSPECTIVAS DE AMERICA LATINA-Comentarios y proyecciones sobre la economía de la </a:t>
            </a:r>
            <a:r>
              <a:rPr lang="es-ES" sz="1400" dirty="0" smtClean="0">
                <a:latin typeface="Avenir Book"/>
                <a:cs typeface="Avenir Book"/>
              </a:rPr>
              <a:t>región</a:t>
            </a:r>
          </a:p>
          <a:p>
            <a:pPr>
              <a:lnSpc>
                <a:spcPct val="90000"/>
              </a:lnSpc>
            </a:pPr>
            <a:r>
              <a:rPr lang="es-ES" sz="1100" b="0" dirty="0">
                <a:latin typeface="Avenir Book"/>
                <a:cs typeface="Avenir Book"/>
              </a:rPr>
              <a:t>América Latina atraviesa una desaceleración económica combinada con tasas de inflación relativamente altas y desempleo en </a:t>
            </a:r>
            <a:r>
              <a:rPr lang="es-ES" sz="1100" b="0" dirty="0" smtClean="0">
                <a:latin typeface="Avenir Book"/>
                <a:cs typeface="Avenir Book"/>
              </a:rPr>
              <a:t>ascenso. El </a:t>
            </a:r>
            <a:r>
              <a:rPr lang="es-ES" sz="1100" b="0" dirty="0">
                <a:latin typeface="Avenir Book"/>
                <a:cs typeface="Avenir Book"/>
              </a:rPr>
              <a:t>panorama a futuro luce complejo debido a factores como la subida de tasas de interés de la Reserva Federal de Estados Unidos y una menor confianza financiera en la </a:t>
            </a:r>
            <a:r>
              <a:rPr lang="es-ES" sz="1100" b="0" dirty="0" smtClean="0">
                <a:latin typeface="Avenir Book"/>
                <a:cs typeface="Avenir Book"/>
              </a:rPr>
              <a:t>región. A </a:t>
            </a:r>
            <a:r>
              <a:rPr lang="es-ES" sz="1100" b="0" dirty="0">
                <a:latin typeface="Avenir Book"/>
                <a:cs typeface="Avenir Book"/>
              </a:rPr>
              <a:t>continuación, algunos comentarios y proyecciones recientes de analistas que siguen a las economías </a:t>
            </a:r>
            <a:r>
              <a:rPr lang="es-ES" sz="1100" b="0" dirty="0" smtClean="0">
                <a:latin typeface="Avenir Book"/>
                <a:cs typeface="Avenir Book"/>
              </a:rPr>
              <a:t>latinoamericanas: BANK </a:t>
            </a:r>
            <a:r>
              <a:rPr lang="es-ES" sz="1100" b="0" dirty="0">
                <a:latin typeface="Avenir Book"/>
                <a:cs typeface="Avenir Book"/>
              </a:rPr>
              <a:t>OF AMERICA MERRILL LYNCH </a:t>
            </a:r>
            <a:r>
              <a:rPr lang="es-ES" sz="1100" b="0" dirty="0" smtClean="0">
                <a:latin typeface="Avenir Book"/>
                <a:cs typeface="Avenir Book"/>
              </a:rPr>
              <a:t>– COMERCIO *"</a:t>
            </a:r>
            <a:r>
              <a:rPr lang="es-ES" sz="1100" b="0" dirty="0">
                <a:latin typeface="Avenir Book"/>
                <a:cs typeface="Avenir Book"/>
              </a:rPr>
              <a:t>Revisamos nuestros pronósticos para la cuenta corriente de Brasil a 18.500 millones de dólares -frente a 29.700 millones de dólares- en 2016 y a 15.100 millones de dólares -desde 16.000 millones de dólares- en 2017 (...) la economía continúa cerrada, limitando el impacto positivo del saldo comercial en el PIB".</a:t>
            </a:r>
            <a:endParaRPr lang="es-ES" sz="1100" b="0" dirty="0">
              <a:latin typeface="Avenir Book"/>
              <a:cs typeface="Avenir Book"/>
            </a:endParaRPr>
          </a:p>
        </p:txBody>
      </p:sp>
      <p:pic>
        <p:nvPicPr>
          <p:cNvPr id="27" name="Imagen 26">
            <a:hlinkClick r:id="rId19"/>
          </p:cNvPr>
          <p:cNvPicPr>
            <a:picLocks/>
          </p:cNvPicPr>
          <p:nvPr/>
        </p:nvPicPr>
        <p:blipFill>
          <a:blip r:embed="rId20">
            <a:extLst>
              <a:ext uri="{28A0092B-C50C-407E-A947-70E740481C1C}">
                <a14:useLocalDpi xmlns:a14="http://schemas.microsoft.com/office/drawing/2010/main" val="0"/>
              </a:ext>
            </a:extLst>
          </a:blip>
          <a:stretch>
            <a:fillRect/>
          </a:stretch>
        </p:blipFill>
        <p:spPr>
          <a:xfrm>
            <a:off x="1775178" y="1699387"/>
            <a:ext cx="1173448" cy="322369"/>
          </a:xfrm>
          <a:prstGeom prst="rect">
            <a:avLst/>
          </a:prstGeom>
        </p:spPr>
      </p:pic>
      <p:sp>
        <p:nvSpPr>
          <p:cNvPr id="33" name="CuadroTexto 3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06 </a:t>
            </a:r>
            <a:r>
              <a:rPr lang="es-ES" b="1" dirty="0" smtClean="0">
                <a:latin typeface="Avenir Heavy"/>
                <a:cs typeface="Avenir Heavy"/>
              </a:rPr>
              <a:t>de abril de 2016 </a:t>
            </a:r>
          </a:p>
        </p:txBody>
      </p:sp>
      <p:pic>
        <p:nvPicPr>
          <p:cNvPr id="2" name="Imagen 1" descr="portada_cp_abr_16 copia.jpeg">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1373" y="2736557"/>
            <a:ext cx="1021386" cy="1239192"/>
          </a:xfrm>
          <a:prstGeom prst="rect">
            <a:avLst/>
          </a:prstGeom>
          <a:ln w="3175" cmpd="sng">
            <a:solidFill>
              <a:schemeClr val="tx1"/>
            </a:solidFill>
          </a:ln>
          <a:effectLst>
            <a:outerShdw blurRad="193675" dist="38100" dir="2700000" sx="104000" sy="104000" algn="tl" rotWithShape="0">
              <a:prstClr val="black">
                <a:alpha val="40000"/>
              </a:prstClr>
            </a:outerShdw>
          </a:effectLst>
        </p:spPr>
      </p:pic>
    </p:spTree>
    <p:extLst>
      <p:ext uri="{BB962C8B-B14F-4D97-AF65-F5344CB8AC3E}">
        <p14:creationId xmlns:p14="http://schemas.microsoft.com/office/powerpoint/2010/main" val="37438036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23151</TotalTime>
  <Words>1770</Words>
  <Application>Microsoft Macintosh PowerPoint</Application>
  <PresentationFormat>Carta (216 x 279 mm)</PresentationFormat>
  <Paragraphs>95</Paragraphs>
  <Slides>4</Slides>
  <Notes>4</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IMCP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Ileana Mayela Romo Chávez</dc:creator>
  <cp:lastModifiedBy>Sheri Ochoa</cp:lastModifiedBy>
  <cp:revision>2401</cp:revision>
  <cp:lastPrinted>2015-09-28T14:01:28Z</cp:lastPrinted>
  <dcterms:created xsi:type="dcterms:W3CDTF">2013-12-30T14:58:09Z</dcterms:created>
  <dcterms:modified xsi:type="dcterms:W3CDTF">2016-04-06T13:36:02Z</dcterms:modified>
</cp:coreProperties>
</file>