
<file path=[Content_Types].xml><?xml version="1.0" encoding="utf-8"?>
<Types xmlns="http://schemas.openxmlformats.org/package/2006/content-types">
  <Default Extension="xml" ContentType="application/xml"/>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2" r:id="rId2"/>
    <p:sldId id="263" r:id="rId3"/>
    <p:sldId id="264" r:id="rId4"/>
    <p:sldId id="265" r:id="rId5"/>
  </p:sldIdLst>
  <p:sldSz cx="6858000" cy="9144000" type="letter"/>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1B9AD05-74B1-9147-BA13-FAF9E36E5E49}">
          <p14:sldIdLst>
            <p14:sldId id="262"/>
            <p14:sldId id="263"/>
            <p14:sldId id="264"/>
            <p14:sldId id="265"/>
          </p14:sldIdLst>
        </p14:section>
      </p14:sectionLst>
    </p:ex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D32"/>
    <a:srgbClr val="CD19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28" autoAdjust="0"/>
  </p:normalViewPr>
  <p:slideViewPr>
    <p:cSldViewPr snapToGrid="0" snapToObjects="1">
      <p:cViewPr>
        <p:scale>
          <a:sx n="150" d="100"/>
          <a:sy n="150" d="100"/>
        </p:scale>
        <p:origin x="-112" y="77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4481-A078-A342-A1B5-F0F3B327EBD5}" type="datetimeFigureOut">
              <a:rPr lang="es-ES" smtClean="0"/>
              <a:t>3/28/16</a:t>
            </a:fld>
            <a:endParaRPr lang="es-ES"/>
          </a:p>
        </p:txBody>
      </p:sp>
      <p:sp>
        <p:nvSpPr>
          <p:cNvPr id="4" name="Marcador de imagen d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9415E-AC6A-9B4C-8E88-52371210AA4D}" type="slidenum">
              <a:rPr lang="es-ES" smtClean="0"/>
              <a:t>‹Nr.›</a:t>
            </a:fld>
            <a:endParaRPr lang="es-ES"/>
          </a:p>
        </p:txBody>
      </p:sp>
    </p:spTree>
    <p:extLst>
      <p:ext uri="{BB962C8B-B14F-4D97-AF65-F5344CB8AC3E}">
        <p14:creationId xmlns:p14="http://schemas.microsoft.com/office/powerpoint/2010/main" val="2331447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1</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2</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3</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4</a:t>
            </a:fld>
            <a:endParaRPr lang="es-ES"/>
          </a:p>
        </p:txBody>
      </p:sp>
    </p:spTree>
    <p:extLst>
      <p:ext uri="{BB962C8B-B14F-4D97-AF65-F5344CB8AC3E}">
        <p14:creationId xmlns:p14="http://schemas.microsoft.com/office/powerpoint/2010/main" val="157286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70"/>
            <a:ext cx="5829300" cy="1960033"/>
          </a:xfrm>
        </p:spPr>
        <p:txBody>
          <a:bodyPr/>
          <a:lstStyle/>
          <a:p>
            <a:r>
              <a:rPr lang="es-ES_tradnl" smtClean="0"/>
              <a:t>Clic para editar título</a:t>
            </a:r>
            <a:endParaRPr lang="es-ES"/>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68652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30442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488951"/>
            <a:ext cx="1157288" cy="104013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257177" y="488951"/>
            <a:ext cx="3357563" cy="104013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9464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41720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03551E3-3EAB-BA4A-A33A-2C611FD209E9}" type="datetimeFigureOut">
              <a:rPr lang="es-ES" smtClean="0"/>
              <a:t>3/28/16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6783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03551E3-3EAB-BA4A-A33A-2C611FD209E9}" type="datetimeFigureOut">
              <a:rPr lang="es-ES" smtClean="0"/>
              <a:t>3/28/16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82320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184"/>
            <a:ext cx="6172200" cy="1524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03551E3-3EAB-BA4A-A33A-2C611FD209E9}" type="datetimeFigureOut">
              <a:rPr lang="es-ES" smtClean="0"/>
              <a:t>3/28/16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42300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03551E3-3EAB-BA4A-A33A-2C611FD209E9}" type="datetimeFigureOut">
              <a:rPr lang="es-ES" smtClean="0"/>
              <a:t>3/28/16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31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3551E3-3EAB-BA4A-A33A-2C611FD209E9}" type="datetimeFigureOut">
              <a:rPr lang="es-ES" smtClean="0"/>
              <a:t>3/28/16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69809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2" y="364067"/>
            <a:ext cx="2256235" cy="154940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3/28/16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22803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1"/>
            <a:ext cx="4114800" cy="755651"/>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3/28/16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705085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03551E3-3EAB-BA4A-A33A-2C611FD209E9}" type="datetimeFigureOut">
              <a:rPr lang="es-ES" smtClean="0"/>
              <a:t>3/28/16</a:t>
            </a:fld>
            <a:endParaRPr lang="es-ES"/>
          </a:p>
        </p:txBody>
      </p:sp>
      <p:sp>
        <p:nvSpPr>
          <p:cNvPr id="5" name="Marcador de pie de página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E6558AB-1C8D-6741-85D1-62095DE395A6}" type="slidenum">
              <a:rPr lang="es-ES" smtClean="0"/>
              <a:t>‹Nr.›</a:t>
            </a:fld>
            <a:endParaRPr lang="es-ES"/>
          </a:p>
        </p:txBody>
      </p:sp>
    </p:spTree>
    <p:extLst>
      <p:ext uri="{BB962C8B-B14F-4D97-AF65-F5344CB8AC3E}">
        <p14:creationId xmlns:p14="http://schemas.microsoft.com/office/powerpoint/2010/main" val="40335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twitter.com/IMCP" TargetMode="External"/><Relationship Id="rId20" Type="http://schemas.openxmlformats.org/officeDocument/2006/relationships/image" Target="../media/image10.tiff"/><Relationship Id="rId21" Type="http://schemas.openxmlformats.org/officeDocument/2006/relationships/hyperlink" Target="http://www.negociosreforma.com/aplicaciones/articulo/default.aspx?id=800361&amp;v=4" TargetMode="External"/><Relationship Id="rId22" Type="http://schemas.openxmlformats.org/officeDocument/2006/relationships/image" Target="../media/image11.tiff"/><Relationship Id="rId10" Type="http://schemas.openxmlformats.org/officeDocument/2006/relationships/image" Target="../media/image5.png"/><Relationship Id="rId11" Type="http://schemas.openxmlformats.org/officeDocument/2006/relationships/hyperlink" Target="http://ebooks.imcp.org.mx/catalog/show/bolet%C3%ADn+financiero/8" TargetMode="External"/><Relationship Id="rId12" Type="http://schemas.openxmlformats.org/officeDocument/2006/relationships/image" Target="../media/image6.jpg"/><Relationship Id="rId13" Type="http://schemas.openxmlformats.org/officeDocument/2006/relationships/hyperlink" Target="http://imcp.org.mx/imce" TargetMode="External"/><Relationship Id="rId14" Type="http://schemas.openxmlformats.org/officeDocument/2006/relationships/image" Target="../media/image7.jpg"/><Relationship Id="rId15" Type="http://schemas.openxmlformats.org/officeDocument/2006/relationships/image" Target="../media/image8.png"/><Relationship Id="rId16" Type="http://schemas.microsoft.com/office/2007/relationships/hdphoto" Target="../media/hdphoto1.wdp"/><Relationship Id="rId17" Type="http://schemas.openxmlformats.org/officeDocument/2006/relationships/hyperlink" Target="http://eleconomista.com.mx/finanzas-publicas/2016/03/27/gravar-iva-16-medicinas-ayudaria-recaudar-mas" TargetMode="External"/><Relationship Id="rId18" Type="http://schemas.openxmlformats.org/officeDocument/2006/relationships/image" Target="../media/image9.jpg"/><Relationship Id="rId19" Type="http://schemas.openxmlformats.org/officeDocument/2006/relationships/hyperlink" Target="http://www.elfinanciero.com.mx/economia/transferiria-banxico-a-shcp-hasta-300-mil-mdp.htm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hyperlink" Target="http://www.youtube.com/imcpnet" TargetMode="External"/><Relationship Id="rId6" Type="http://schemas.openxmlformats.org/officeDocument/2006/relationships/image" Target="../media/image3.png"/><Relationship Id="rId7" Type="http://schemas.openxmlformats.org/officeDocument/2006/relationships/hyperlink" Target="https://www.facebook.com/pages/IMCP/186035178835"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hyperlink" Target="http://imcp.org.mx/servicios/folios/folio-112015-2016-norma-de-desarrollo-profesional-continua-2015-formato-homologado%23.VvKfd0vWrck" TargetMode="External"/><Relationship Id="rId21" Type="http://schemas.openxmlformats.org/officeDocument/2006/relationships/hyperlink" Target="http://imcp.org.mx/servicios/folios/folio-102015-2016-apertura-de-inscripciones-la-93-asamblea-convencion-nacional-veracruz-2016%23.VvKfiEvWrck" TargetMode="External"/><Relationship Id="rId22" Type="http://schemas.openxmlformats.org/officeDocument/2006/relationships/hyperlink" Target="http://imcp.org.mx/servicios/folios/folio-92015-2016-imss-presentacion-de-la-relacion-de-contadores-publicos-autorizados-para-dictaminar-quienes-se-otorgo-la-acreditacion-por-parte-del-instituto-mexicano-del-seguro-social%23.VvKfnEvWrck" TargetMode="External"/><Relationship Id="rId23" Type="http://schemas.openxmlformats.org/officeDocument/2006/relationships/hyperlink" Target="http://www.razon.com.mx/spip.php?article301660" TargetMode="External"/><Relationship Id="rId24" Type="http://schemas.openxmlformats.org/officeDocument/2006/relationships/image" Target="../media/image15.png"/><Relationship Id="rId25" Type="http://schemas.openxmlformats.org/officeDocument/2006/relationships/hyperlink" Target="http://imcp.org.mx/publicaciones/noticias-fiscales-2016-100-sat-listado-de-contribuyentes-definitivo-que-desvirtuaron-los-hechos-que-llevaron-la-autoridad-notificarlos-al-15-de-marzo-de-2016-publicado-en-la-pagina-del-sat%23.VvKhZEvWrck" TargetMode="External"/><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milenio.com/negocios/Sener_invertira_374_mdp-creacion_del_Centro_Mexicano_de_Innovacion_Energetica_0_709129082.html" TargetMode="External"/><Relationship Id="rId14" Type="http://schemas.openxmlformats.org/officeDocument/2006/relationships/image" Target="../media/image12.tiff"/><Relationship Id="rId15" Type="http://schemas.openxmlformats.org/officeDocument/2006/relationships/hyperlink" Target="http://www.dineroenimagen.com/2016-03-28/70687?categoria=%22dinero%22" TargetMode="External"/><Relationship Id="rId16" Type="http://schemas.openxmlformats.org/officeDocument/2006/relationships/image" Target="../media/image13.tiff"/><Relationship Id="rId17" Type="http://schemas.openxmlformats.org/officeDocument/2006/relationships/hyperlink" Target="http://imcp.org.mx/publicaciones/noticias-fiscales-2016-101-sat-nuevo-anteproyecto-de-la-primera-resolucion-de-modificaciones-la-rmf-para-2016-destruccion-de-vehiculos-usados%23.VvKhT0vWrck" TargetMode="External"/><Relationship Id="rId18" Type="http://schemas.openxmlformats.org/officeDocument/2006/relationships/image" Target="../media/image14.png"/><Relationship Id="rId19" Type="http://schemas.openxmlformats.org/officeDocument/2006/relationships/hyperlink" Target="http://imcp.org.mx/publicaciones/noticias-fiscales-2016-102-scjn-tesis-y-jurisprudencias-al-18-de-marzo-de-2016%23.VvKhPkvWrck"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cnnexpansion.com/economia/2016/03/23/alza-del-dolar-pega-a-precios-de-lavadoras-y-electronicos" TargetMode="External"/><Relationship Id="rId14" Type="http://schemas.openxmlformats.org/officeDocument/2006/relationships/image" Target="../media/image16.tiff"/><Relationship Id="rId15" Type="http://schemas.openxmlformats.org/officeDocument/2006/relationships/hyperlink" Target="http://www.cnnexpansion.com/economia/2016/03/08/fiebre-del-oro-el-metal-amarillo-esta-en-mercado-alcista" TargetMode="External"/><Relationship Id="rId16" Type="http://schemas.openxmlformats.org/officeDocument/2006/relationships/hyperlink" Target="http://www.noticiasmvs.com/%23!/noticias/riesgo-pais-de-mexico-registra-alza-marginal-shcp-721" TargetMode="External"/><Relationship Id="rId17" Type="http://schemas.openxmlformats.org/officeDocument/2006/relationships/image" Target="../media/image17.tiff"/><Relationship Id="rId18" Type="http://schemas.openxmlformats.org/officeDocument/2006/relationships/hyperlink" Target="http://www.radioformula.com.mx/notas.asp?Idn=581430&amp;idFC=2016&amp;sURL=" TargetMode="External"/><Relationship Id="rId19" Type="http://schemas.openxmlformats.org/officeDocument/2006/relationships/image" Target="../media/image18.tiff"/><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 Id="rId9" Type="http://schemas.openxmlformats.org/officeDocument/2006/relationships/hyperlink" Target="https://www.facebook.com/pages/IMCP/186035178835" TargetMode="External"/><Relationship Id="rId10"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image" Target="../media/image22.png"/><Relationship Id="rId21" Type="http://schemas.openxmlformats.org/officeDocument/2006/relationships/hyperlink" Target="http://contaduriapublica.org.mx/" TargetMode="External"/><Relationship Id="rId22" Type="http://schemas.openxmlformats.org/officeDocument/2006/relationships/image" Target="../media/image23.png"/><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sat.gob.mx/sitio_internet/home.asp" TargetMode="External"/><Relationship Id="rId14" Type="http://schemas.openxmlformats.org/officeDocument/2006/relationships/image" Target="../media/image19.tiff"/><Relationship Id="rId15" Type="http://schemas.openxmlformats.org/officeDocument/2006/relationships/hyperlink" Target="http://noticieros.televisa.com/economia/1603/pib-eu-aumento-1-4-cuarto-trimestre-2015/" TargetMode="External"/><Relationship Id="rId16" Type="http://schemas.openxmlformats.org/officeDocument/2006/relationships/image" Target="../media/image20.png"/><Relationship Id="rId17" Type="http://schemas.openxmlformats.org/officeDocument/2006/relationships/hyperlink" Target="http://www.aztecanoticias.com.mx/notas/sociedad-y-medio-ambiente/247249/preven-lluvias-aisladas-en-la-mitad-del-pais" TargetMode="External"/><Relationship Id="rId18" Type="http://schemas.openxmlformats.org/officeDocument/2006/relationships/image" Target="../media/image21.tiff"/><Relationship Id="rId19" Type="http://schemas.openxmlformats.org/officeDocument/2006/relationships/hyperlink" Target="http://mx.reuters.com/article/businessNews/idMXL2N17005S"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pic>
        <p:nvPicPr>
          <p:cNvPr id="44" name="Imagen 43" descr="Logo YouTube.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28" y="8589412"/>
            <a:ext cx="359997" cy="359997"/>
          </a:xfrm>
          <a:prstGeom prst="rect">
            <a:avLst/>
          </a:prstGeom>
        </p:spPr>
      </p:pic>
      <p:pic>
        <p:nvPicPr>
          <p:cNvPr id="45" name="Imagen 44" descr="Logo Facebook.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942" y="8626333"/>
            <a:ext cx="288000" cy="288000"/>
          </a:xfrm>
          <a:prstGeom prst="rect">
            <a:avLst/>
          </a:prstGeom>
        </p:spPr>
      </p:pic>
      <p:pic>
        <p:nvPicPr>
          <p:cNvPr id="46" name="Imagen 45" descr="Logo Twitter.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958" y="8615056"/>
            <a:ext cx="294861" cy="294861"/>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354981107"/>
              </p:ext>
            </p:extLst>
          </p:nvPr>
        </p:nvGraphicFramePr>
        <p:xfrm>
          <a:off x="484207" y="3917765"/>
          <a:ext cx="814556" cy="702714"/>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14556"/>
              </a:tblGrid>
              <a:tr h="351357">
                <a:tc>
                  <a:txBody>
                    <a:bodyPr/>
                    <a:lstStyle/>
                    <a:p>
                      <a:pPr algn="ctr"/>
                      <a:r>
                        <a:rPr lang="es-ES" sz="1600" b="1" dirty="0" smtClean="0">
                          <a:latin typeface="Avenir Heavy"/>
                          <a:cs typeface="Avenir Heavy"/>
                        </a:rPr>
                        <a:t>Dólar</a:t>
                      </a:r>
                    </a:p>
                  </a:txBody>
                  <a:tcPr>
                    <a:lnB w="12700" cap="flat" cmpd="sng" algn="ctr">
                      <a:solidFill>
                        <a:prstClr val="black"/>
                      </a:solidFill>
                      <a:prstDash val="solid"/>
                      <a:round/>
                      <a:headEnd type="none" w="med" len="med"/>
                      <a:tailEnd type="none" w="med" len="med"/>
                    </a:lnB>
                    <a:solidFill>
                      <a:schemeClr val="bg1"/>
                    </a:solidFill>
                  </a:tcPr>
                </a:tc>
              </a:tr>
              <a:tr h="351357">
                <a:tc>
                  <a:txBody>
                    <a:bodyPr/>
                    <a:lstStyle/>
                    <a:p>
                      <a:pPr algn="ctr"/>
                      <a:r>
                        <a:rPr lang="es-ES" sz="1600" dirty="0" smtClean="0"/>
                        <a:t>17.52</a:t>
                      </a:r>
                      <a:endParaRPr lang="es-ES" sz="1600" dirty="0" smtClean="0"/>
                    </a:p>
                  </a:txBody>
                  <a:tcPr>
                    <a:lnT w="12700" cap="flat" cmpd="sng" algn="ctr">
                      <a:solidFill>
                        <a:prstClr val="black"/>
                      </a:solidFill>
                      <a:prstDash val="solid"/>
                      <a:round/>
                      <a:headEnd type="none" w="med" len="med"/>
                      <a:tailEnd type="none" w="med" len="med"/>
                    </a:lnT>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687523050"/>
              </p:ext>
            </p:extLst>
          </p:nvPr>
        </p:nvGraphicFramePr>
        <p:xfrm>
          <a:off x="466867" y="4936166"/>
          <a:ext cx="853854" cy="708209"/>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53854"/>
              </a:tblGrid>
              <a:tr h="356852">
                <a:tc>
                  <a:txBody>
                    <a:bodyPr/>
                    <a:lstStyle/>
                    <a:p>
                      <a:pPr algn="ctr"/>
                      <a:r>
                        <a:rPr lang="es-ES" sz="1600" b="1" dirty="0" smtClean="0">
                          <a:latin typeface="Avenir Heavy"/>
                          <a:cs typeface="Avenir Heavy"/>
                        </a:rPr>
                        <a:t>Euro</a:t>
                      </a:r>
                    </a:p>
                  </a:txBody>
                  <a:tcPr>
                    <a:lnB w="12700" cap="flat" cmpd="sng" algn="ctr">
                      <a:solidFill>
                        <a:srgbClr val="000000"/>
                      </a:solidFill>
                      <a:prstDash val="solid"/>
                      <a:round/>
                      <a:headEnd type="none" w="med" len="med"/>
                      <a:tailEnd type="none" w="med" len="med"/>
                    </a:lnB>
                    <a:solidFill>
                      <a:srgbClr val="FFFFFF"/>
                    </a:solidFill>
                  </a:tcPr>
                </a:tc>
              </a:tr>
              <a:tr h="351357">
                <a:tc>
                  <a:txBody>
                    <a:bodyPr/>
                    <a:lstStyle/>
                    <a:p>
                      <a:pPr algn="ctr"/>
                      <a:r>
                        <a:rPr lang="es-ES" sz="1600" dirty="0" smtClean="0">
                          <a:latin typeface="+mn-lt"/>
                        </a:rPr>
                        <a:t>19.61</a:t>
                      </a:r>
                      <a:endParaRPr lang="es-ES" sz="1600" dirty="0" smtClean="0">
                        <a:latin typeface="+mn-lt"/>
                      </a:endParaRPr>
                    </a:p>
                  </a:txBody>
                  <a:tcPr>
                    <a:lnT w="12700" cap="flat" cmpd="sng" algn="ctr">
                      <a:solidFill>
                        <a:srgbClr val="000000"/>
                      </a:solidFill>
                      <a:prstDash val="solid"/>
                      <a:round/>
                      <a:headEnd type="none" w="med" len="med"/>
                      <a:tailEnd type="none" w="med" len="med"/>
                    </a:lnT>
                    <a:solidFill>
                      <a:srgbClr val="FFFFFF"/>
                    </a:solidFill>
                  </a:tcPr>
                </a:tc>
              </a:tr>
            </a:tbl>
          </a:graphicData>
        </a:graphic>
      </p:graphicFrame>
      <p:sp>
        <p:nvSpPr>
          <p:cNvPr id="20" name="CuadroTexto 19"/>
          <p:cNvSpPr txBox="1"/>
          <p:nvPr/>
        </p:nvSpPr>
        <p:spPr>
          <a:xfrm>
            <a:off x="308630" y="3367365"/>
            <a:ext cx="1191480" cy="430887"/>
          </a:xfrm>
          <a:prstGeom prst="rect">
            <a:avLst/>
          </a:prstGeom>
          <a:noFill/>
        </p:spPr>
        <p:txBody>
          <a:bodyPr wrap="none" lIns="91440" tIns="45720" rIns="91440" bIns="45720">
            <a:spAutoFit/>
          </a:bodyPr>
          <a:lstStyle>
            <a:defPPr>
              <a:defRPr lang="es-ES"/>
            </a:defPPr>
            <a:lvl1pPr algn="ctr">
              <a:defRPr sz="1100" cap="small">
                <a:ln w="0"/>
                <a:solidFill>
                  <a:schemeClr val="tx1"/>
                </a:solidFill>
                <a:effectLst>
                  <a:glow rad="228600">
                    <a:schemeClr val="bg1">
                      <a:alpha val="81000"/>
                    </a:schemeClr>
                  </a:glow>
                  <a:outerShdw blurRad="38100" dist="19050" dir="2700000" algn="tl" rotWithShape="0">
                    <a:schemeClr val="dk1">
                      <a:alpha val="40000"/>
                    </a:schemeClr>
                  </a:outerShdw>
                </a:effectLst>
                <a:latin typeface="Arial Black" panose="020B0A040201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_tradnl" b="1" dirty="0">
                <a:effectLst>
                  <a:outerShdw blurRad="38100" dist="19050" dir="2700000" algn="tl" rotWithShape="0">
                    <a:schemeClr val="dk1">
                      <a:alpha val="40000"/>
                    </a:schemeClr>
                  </a:outerShdw>
                </a:effectLst>
                <a:latin typeface="Avenir Black"/>
                <a:cs typeface="Avenir Black"/>
              </a:rPr>
              <a:t>Tipo de </a:t>
            </a:r>
            <a:r>
              <a:rPr lang="es-ES_tradnl" b="1" dirty="0" smtClean="0">
                <a:effectLst>
                  <a:outerShdw blurRad="38100" dist="19050" dir="2700000" algn="tl" rotWithShape="0">
                    <a:schemeClr val="dk1">
                      <a:alpha val="40000"/>
                    </a:schemeClr>
                  </a:outerShdw>
                </a:effectLst>
                <a:latin typeface="Avenir Black"/>
                <a:cs typeface="Avenir Black"/>
              </a:rPr>
              <a:t>Cambio</a:t>
            </a:r>
          </a:p>
          <a:p>
            <a:r>
              <a:rPr lang="es-ES_tradnl" b="1" dirty="0" smtClean="0">
                <a:effectLst>
                  <a:outerShdw blurRad="38100" dist="19050" dir="2700000" algn="tl" rotWithShape="0">
                    <a:schemeClr val="dk1">
                      <a:alpha val="40000"/>
                    </a:schemeClr>
                  </a:outerShdw>
                </a:effectLst>
                <a:latin typeface="Avenir Black"/>
                <a:cs typeface="Avenir Black"/>
              </a:rPr>
              <a:t>FIX</a:t>
            </a:r>
            <a:endParaRPr lang="es-ES_tradnl" b="1" dirty="0">
              <a:effectLst>
                <a:outerShdw blurRad="38100" dist="19050" dir="2700000" algn="tl" rotWithShape="0">
                  <a:schemeClr val="dk1">
                    <a:alpha val="40000"/>
                  </a:schemeClr>
                </a:outerShdw>
              </a:effectLst>
              <a:latin typeface="Avenir Black"/>
              <a:cs typeface="Avenir Black"/>
            </a:endParaRPr>
          </a:p>
        </p:txBody>
      </p:sp>
      <p:sp>
        <p:nvSpPr>
          <p:cNvPr id="21" name="2 CuadroTexto"/>
          <p:cNvSpPr txBox="1"/>
          <p:nvPr/>
        </p:nvSpPr>
        <p:spPr>
          <a:xfrm>
            <a:off x="232753" y="2040063"/>
            <a:ext cx="1348196" cy="646331"/>
          </a:xfrm>
          <a:prstGeom prst="rect">
            <a:avLst/>
          </a:prstGeom>
          <a:noFill/>
        </p:spPr>
        <p:txBody>
          <a:bodyPr wrap="square" rtlCol="0">
            <a:spAutoFit/>
          </a:bodyPr>
          <a:lstStyle>
            <a:defPPr>
              <a:defRPr lang="es-ES"/>
            </a:defPPr>
            <a:lvl1pPr>
              <a:defRPr sz="1000">
                <a:solidFill>
                  <a:srgbClr val="FFC000"/>
                </a:solidFill>
                <a:latin typeface="Arial Narrow"/>
                <a:cs typeface="Arial Narrow"/>
              </a:defRPr>
            </a:lvl1pPr>
          </a:lstStyle>
          <a:p>
            <a:pPr lvl="0" algn="ctr"/>
            <a:r>
              <a:rPr lang="es-ES" sz="900" b="1" dirty="0" smtClean="0">
                <a:solidFill>
                  <a:schemeClr val="tx1"/>
                </a:solidFill>
                <a:latin typeface="Avenir Book"/>
                <a:cs typeface="Avenir Book"/>
              </a:rPr>
              <a:t>“</a:t>
            </a:r>
            <a:r>
              <a:rPr lang="es-ES" sz="900" b="1" dirty="0">
                <a:solidFill>
                  <a:schemeClr val="tx1"/>
                </a:solidFill>
                <a:latin typeface="Avenir Book"/>
                <a:cs typeface="Avenir Book"/>
              </a:rPr>
              <a:t>Hace falta saber obedecer para saber </a:t>
            </a:r>
            <a:r>
              <a:rPr lang="es-ES" sz="900" b="1" dirty="0" smtClean="0">
                <a:solidFill>
                  <a:schemeClr val="tx1"/>
                </a:solidFill>
                <a:latin typeface="Avenir Book"/>
                <a:cs typeface="Avenir Book"/>
              </a:rPr>
              <a:t>mandar”. </a:t>
            </a:r>
          </a:p>
          <a:p>
            <a:pPr lvl="0" algn="ctr"/>
            <a:r>
              <a:rPr lang="es-ES" sz="900" b="1" i="1" dirty="0" smtClean="0">
                <a:solidFill>
                  <a:schemeClr val="tx1"/>
                </a:solidFill>
                <a:latin typeface="Avenir Book"/>
                <a:cs typeface="Avenir Book"/>
              </a:rPr>
              <a:t>Solón</a:t>
            </a:r>
            <a:endParaRPr lang="en-US" sz="900" b="1" i="1" dirty="0">
              <a:solidFill>
                <a:schemeClr val="tx1"/>
              </a:solidFill>
              <a:latin typeface="Avenir Book"/>
              <a:cs typeface="Avenir Book"/>
            </a:endParaRPr>
          </a:p>
        </p:txBody>
      </p:sp>
      <p:pic>
        <p:nvPicPr>
          <p:cNvPr id="2" name="Imagen 1" descr="Icono2a.jp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223" y="6251736"/>
            <a:ext cx="966587" cy="690419"/>
          </a:xfrm>
          <a:prstGeom prst="rect">
            <a:avLst/>
          </a:prstGeom>
          <a:ln>
            <a:noFill/>
          </a:ln>
          <a:effectLst>
            <a:outerShdw blurRad="292100" dist="139700" dir="2700000" algn="tl" rotWithShape="0">
              <a:srgbClr val="333333">
                <a:alpha val="65000"/>
              </a:srgbClr>
            </a:outerShdw>
          </a:effectLst>
        </p:spPr>
      </p:pic>
      <p:pic>
        <p:nvPicPr>
          <p:cNvPr id="22" name="Imagen 21" descr="logos_IMCE4.jpg">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l="14970" r="14353"/>
          <a:stretch/>
        </p:blipFill>
        <p:spPr>
          <a:xfrm>
            <a:off x="402944" y="7322788"/>
            <a:ext cx="1020245" cy="530925"/>
          </a:xfrm>
          <a:prstGeom prst="rect">
            <a:avLst/>
          </a:prstGeom>
          <a:ln>
            <a:noFill/>
          </a:ln>
          <a:effectLst>
            <a:outerShdw blurRad="292100" dist="139700" dir="2700000" algn="tl" rotWithShape="0">
              <a:srgbClr val="333333">
                <a:alpha val="65000"/>
              </a:srgbClr>
            </a:outerShdw>
          </a:effectLst>
        </p:spPr>
      </p:pic>
      <p:sp>
        <p:nvSpPr>
          <p:cNvPr id="23" name="CuadroTexto 2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Lun</a:t>
            </a:r>
            <a:r>
              <a:rPr lang="es-ES" b="1" dirty="0" smtClean="0">
                <a:latin typeface="Avenir Heavy"/>
                <a:cs typeface="Avenir Heavy"/>
              </a:rPr>
              <a:t>es 28 </a:t>
            </a:r>
            <a:r>
              <a:rPr lang="es-ES" b="1" dirty="0" smtClean="0">
                <a:latin typeface="Avenir Heavy"/>
                <a:cs typeface="Avenir Heavy"/>
              </a:rPr>
              <a:t>de marzo de 2016 </a:t>
            </a:r>
          </a:p>
        </p:txBody>
      </p:sp>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15">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26" name="Imagen 25" descr="El economista.jpg">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558" y="1634674"/>
            <a:ext cx="1613888" cy="394775"/>
          </a:xfrm>
          <a:prstGeom prst="rect">
            <a:avLst/>
          </a:prstGeom>
          <a:noFill/>
          <a:ln>
            <a:noFill/>
          </a:ln>
        </p:spPr>
      </p:pic>
      <p:sp>
        <p:nvSpPr>
          <p:cNvPr id="27" name="CuadroTexto 26"/>
          <p:cNvSpPr txBox="1"/>
          <p:nvPr/>
        </p:nvSpPr>
        <p:spPr>
          <a:xfrm>
            <a:off x="1657293" y="1917217"/>
            <a:ext cx="4844242" cy="2215991"/>
          </a:xfrm>
          <a:prstGeom prst="rect">
            <a:avLst/>
          </a:prstGeom>
          <a:noFill/>
        </p:spPr>
        <p:txBody>
          <a:bodyPr wrap="square" rtlCol="0">
            <a:spAutoFit/>
          </a:bodyPr>
          <a:lstStyle/>
          <a:p>
            <a:pPr algn="just"/>
            <a:r>
              <a:rPr lang="es-ES" sz="1400" b="1" dirty="0">
                <a:latin typeface="Avenir Book"/>
                <a:cs typeface="Avenir Book"/>
              </a:rPr>
              <a:t>“Gravar con IVA de 16% medicinas ayudaría a recaudar más</a:t>
            </a:r>
            <a:r>
              <a:rPr lang="es-ES" sz="1400" b="1" dirty="0" smtClean="0">
                <a:latin typeface="Avenir Book"/>
                <a:cs typeface="Avenir Book"/>
              </a:rPr>
              <a:t>”</a:t>
            </a:r>
          </a:p>
          <a:p>
            <a:pPr algn="just"/>
            <a:r>
              <a:rPr lang="es-ES" sz="1100" dirty="0">
                <a:latin typeface="Avenir Book"/>
                <a:cs typeface="Avenir Book"/>
              </a:rPr>
              <a:t>Inmersa en un gremio que por décadas fue dirigido por varones, Rosa María Cruz </a:t>
            </a:r>
            <a:r>
              <a:rPr lang="es-ES" sz="1100" dirty="0" err="1">
                <a:latin typeface="Avenir Book"/>
                <a:cs typeface="Avenir Book"/>
              </a:rPr>
              <a:t>Lesbros</a:t>
            </a:r>
            <a:r>
              <a:rPr lang="es-ES" sz="1100" dirty="0">
                <a:latin typeface="Avenir Book"/>
                <a:cs typeface="Avenir Book"/>
              </a:rPr>
              <a:t> es actualmente la presidenta del Colegio de Contadores Públicos de México (CCPM). Dentro de los objetivos de su gestión se encuentra impulsar el dictamen fiscal, luchar por la equidad de género y participar activamente con el fisco para facilitarles el trabajo a los contribuyentes</a:t>
            </a:r>
            <a:r>
              <a:rPr lang="es-ES" sz="1100" dirty="0" smtClean="0">
                <a:latin typeface="Avenir Book"/>
                <a:cs typeface="Avenir Book"/>
              </a:rPr>
              <a:t>. “</a:t>
            </a:r>
            <a:r>
              <a:rPr lang="es-ES" sz="1100" dirty="0">
                <a:latin typeface="Avenir Book"/>
                <a:cs typeface="Avenir Book"/>
              </a:rPr>
              <a:t>Los contadores vamos a auxiliar a quienes necesiten nuestros servicios de un dictamen financiero, de una revisión, apoyos, revisiones de desempeño, auditorías; hay mucho campo de actuación para posicionar a la profesión contable ante una sociedad más conocedora”, dijo.</a:t>
            </a:r>
            <a:endParaRPr lang="es-ES" sz="1100" dirty="0">
              <a:latin typeface="Avenir Book"/>
              <a:cs typeface="Avenir Book"/>
            </a:endParaRPr>
          </a:p>
        </p:txBody>
      </p:sp>
      <p:pic>
        <p:nvPicPr>
          <p:cNvPr id="28" name="Imagen 27" descr="El Financiero.tiff">
            <a:hlinkClick r:id="rId19"/>
          </p:cNvPr>
          <p:cNvPicPr>
            <a:picLocks/>
          </p:cNvPicPr>
          <p:nvPr/>
        </p:nvPicPr>
        <p:blipFill rotWithShape="1">
          <a:blip r:embed="rId20">
            <a:extLst>
              <a:ext uri="{28A0092B-C50C-407E-A947-70E740481C1C}">
                <a14:useLocalDpi xmlns:a14="http://schemas.microsoft.com/office/drawing/2010/main" val="0"/>
              </a:ext>
            </a:extLst>
          </a:blip>
          <a:srcRect l="-184" t="5430" r="1795" b="4838"/>
          <a:stretch/>
        </p:blipFill>
        <p:spPr>
          <a:xfrm>
            <a:off x="1744558" y="4240890"/>
            <a:ext cx="1515111" cy="270521"/>
          </a:xfrm>
          <a:prstGeom prst="rect">
            <a:avLst/>
          </a:prstGeom>
          <a:noFill/>
          <a:ln>
            <a:noFill/>
          </a:ln>
        </p:spPr>
      </p:pic>
      <p:sp>
        <p:nvSpPr>
          <p:cNvPr id="29" name="CuadroTexto 28"/>
          <p:cNvSpPr txBox="1"/>
          <p:nvPr/>
        </p:nvSpPr>
        <p:spPr>
          <a:xfrm>
            <a:off x="1657293" y="4493362"/>
            <a:ext cx="4876641" cy="1661993"/>
          </a:xfrm>
          <a:prstGeom prst="rect">
            <a:avLst/>
          </a:prstGeom>
          <a:noFill/>
        </p:spPr>
        <p:txBody>
          <a:bodyPr wrap="square" rtlCol="0">
            <a:spAutoFit/>
          </a:bodyPr>
          <a:lstStyle/>
          <a:p>
            <a:pPr algn="just"/>
            <a:r>
              <a:rPr lang="es-ES" sz="1400" b="1" dirty="0">
                <a:latin typeface="Avenir Book"/>
                <a:cs typeface="Avenir Book"/>
              </a:rPr>
              <a:t>Transferiría Banxico a  SHCP hasta 300 mil </a:t>
            </a:r>
            <a:r>
              <a:rPr lang="es-ES" sz="1400" b="1" dirty="0" smtClean="0">
                <a:latin typeface="Avenir Book"/>
                <a:cs typeface="Avenir Book"/>
              </a:rPr>
              <a:t>mdp</a:t>
            </a:r>
          </a:p>
          <a:p>
            <a:pPr algn="just"/>
            <a:r>
              <a:rPr lang="es-ES" sz="1100" dirty="0">
                <a:latin typeface="Avenir Book"/>
                <a:cs typeface="Avenir Book"/>
              </a:rPr>
              <a:t>Tras la depreciación del peso frente al dólar cercana a 17 por ciento en el 2015, el excedente de operación del Banco de México (Banxico) durante el año pasado podría rondar los 300 mil millones de pesos, estimaron analistas </a:t>
            </a:r>
            <a:r>
              <a:rPr lang="es-ES" sz="1100" dirty="0" smtClean="0">
                <a:latin typeface="Avenir Book"/>
                <a:cs typeface="Avenir Book"/>
              </a:rPr>
              <a:t>económicos.</a:t>
            </a:r>
            <a:r>
              <a:rPr lang="es-ES" sz="1100" dirty="0">
                <a:latin typeface="Avenir Book"/>
                <a:cs typeface="Avenir Book"/>
              </a:rPr>
              <a:t> </a:t>
            </a:r>
            <a:r>
              <a:rPr lang="es-ES" sz="1100" dirty="0" smtClean="0">
                <a:latin typeface="Avenir Book"/>
                <a:cs typeface="Avenir Book"/>
              </a:rPr>
              <a:t>Se </a:t>
            </a:r>
            <a:r>
              <a:rPr lang="es-ES" sz="1100" dirty="0">
                <a:latin typeface="Avenir Book"/>
                <a:cs typeface="Avenir Book"/>
              </a:rPr>
              <a:t>estima que en esta semana el banco central revele el monto de sus excedentes de operación del ejercicio correspondiente al año anterior, por lo que especialistas económicos consideran que los mercados financieros estarán pendientes a las decisiones de gasto público y de Pemex.</a:t>
            </a:r>
            <a:endParaRPr lang="es-ES" sz="1100" dirty="0">
              <a:latin typeface="Avenir Book"/>
              <a:cs typeface="Avenir Book"/>
            </a:endParaRPr>
          </a:p>
        </p:txBody>
      </p:sp>
      <p:pic>
        <p:nvPicPr>
          <p:cNvPr id="30" name="Imagen 29">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26000" y="6364155"/>
            <a:ext cx="1302821" cy="324000"/>
          </a:xfrm>
          <a:prstGeom prst="rect">
            <a:avLst/>
          </a:prstGeom>
          <a:noFill/>
          <a:ln>
            <a:noFill/>
          </a:ln>
        </p:spPr>
      </p:pic>
      <p:sp>
        <p:nvSpPr>
          <p:cNvPr id="31" name="CuadroTexto 30"/>
          <p:cNvSpPr txBox="1"/>
          <p:nvPr/>
        </p:nvSpPr>
        <p:spPr>
          <a:xfrm>
            <a:off x="1640024" y="6610307"/>
            <a:ext cx="4893910" cy="2138790"/>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Ataca Pemex crisis; ignora </a:t>
            </a:r>
            <a:r>
              <a:rPr lang="es-ES" sz="1400" dirty="0" smtClean="0">
                <a:latin typeface="Avenir Book"/>
                <a:cs typeface="Avenir Book"/>
              </a:rPr>
              <a:t>negocio</a:t>
            </a:r>
          </a:p>
          <a:p>
            <a:pPr>
              <a:lnSpc>
                <a:spcPct val="90000"/>
              </a:lnSpc>
            </a:pPr>
            <a:r>
              <a:rPr lang="es-ES" sz="1100" b="0" dirty="0">
                <a:latin typeface="Avenir Book"/>
                <a:cs typeface="Avenir Book"/>
              </a:rPr>
              <a:t>El recorte de 100 mil millones de pesos en inversiones de Pemex afectará la producción petrolera, el negocio que más ingresos le generan a la </a:t>
            </a:r>
            <a:r>
              <a:rPr lang="es-ES" sz="1100" b="0" dirty="0" smtClean="0">
                <a:latin typeface="Avenir Book"/>
                <a:cs typeface="Avenir Book"/>
              </a:rPr>
              <a:t>empresa. Esto </a:t>
            </a:r>
            <a:r>
              <a:rPr lang="es-ES" sz="1100" b="0" dirty="0">
                <a:latin typeface="Avenir Book"/>
                <a:cs typeface="Avenir Book"/>
              </a:rPr>
              <a:t>redundará a su vez en menores ingresos para la empresa, los cuales son de por sí pocos por la caída en el precio del petróleo y que además se recortaron por instrucción de la Secretaría de Hacienda</a:t>
            </a:r>
            <a:r>
              <a:rPr lang="es-ES" sz="1100" b="0" dirty="0" smtClean="0">
                <a:latin typeface="Avenir Book"/>
                <a:cs typeface="Avenir Book"/>
              </a:rPr>
              <a:t>.</a:t>
            </a:r>
            <a:r>
              <a:rPr lang="es-ES" sz="1100" dirty="0"/>
              <a:t> </a:t>
            </a:r>
            <a:r>
              <a:rPr lang="es-ES" sz="1100" b="0" dirty="0">
                <a:latin typeface="Avenir Book"/>
                <a:cs typeface="Avenir Book"/>
              </a:rPr>
              <a:t>El 46.8 por ciento del recorte -equivalente a 46 mil 800 millones de pesos- se dará en los proyectos de exploración y producción de crudo, según las estimaciones de Pemex</a:t>
            </a:r>
            <a:r>
              <a:rPr lang="es-ES" sz="1100" b="0" dirty="0" smtClean="0">
                <a:latin typeface="Avenir Book"/>
                <a:cs typeface="Avenir Book"/>
              </a:rPr>
              <a:t>. </a:t>
            </a:r>
            <a:r>
              <a:rPr lang="es-ES" sz="1100" b="0" dirty="0">
                <a:latin typeface="Avenir Book"/>
                <a:cs typeface="Avenir Book"/>
              </a:rPr>
              <a:t>Estos montos se repartirán entre eficiencias que se pueden alcanzar en la operación -13 mil 100 millones de pesos-, proyectos que se retrasarán -27 mil 500 millones- y otros que se no son rentables con el precio del petróleo que promediará los 25 dólares por barril en este año -6 mil 200 millones de pesos-</a:t>
            </a:r>
            <a:r>
              <a:rPr lang="es-ES" sz="1100" b="0" dirty="0" smtClean="0">
                <a:latin typeface="Avenir Book"/>
                <a:cs typeface="Avenir Book"/>
              </a:rPr>
              <a:t>.</a:t>
            </a:r>
            <a:endParaRPr lang="es-ES" sz="1100" b="0" dirty="0">
              <a:latin typeface="Avenir Book"/>
              <a:cs typeface="Avenir Book"/>
            </a:endParaRPr>
          </a:p>
        </p:txBody>
      </p:sp>
    </p:spTree>
    <p:extLst>
      <p:ext uri="{BB962C8B-B14F-4D97-AF65-F5344CB8AC3E}">
        <p14:creationId xmlns:p14="http://schemas.microsoft.com/office/powerpoint/2010/main" val="2883908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505621" y="2795824"/>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00" y="1460225"/>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37" name="Imagen 3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38" name="Imagen 3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39" name="Imagen 3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sp>
        <p:nvSpPr>
          <p:cNvPr id="56" name="CuadroTexto 55"/>
          <p:cNvSpPr txBox="1"/>
          <p:nvPr/>
        </p:nvSpPr>
        <p:spPr>
          <a:xfrm>
            <a:off x="260131" y="1519878"/>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Últimos Folios:</a:t>
            </a:r>
          </a:p>
        </p:txBody>
      </p:sp>
      <p:sp>
        <p:nvSpPr>
          <p:cNvPr id="46" name="CuadroTexto 45"/>
          <p:cNvSpPr txBox="1"/>
          <p:nvPr/>
        </p:nvSpPr>
        <p:spPr>
          <a:xfrm>
            <a:off x="1674550" y="6398111"/>
            <a:ext cx="4874456" cy="2342179"/>
          </a:xfrm>
          <a:prstGeom prst="rect">
            <a:avLst/>
          </a:prstGeom>
          <a:noFill/>
        </p:spPr>
        <p:txBody>
          <a:bodyPr wrap="square" rtlCol="0">
            <a:spAutoFit/>
          </a:bodyPr>
          <a:lstStyle>
            <a:defPPr>
              <a:defRPr lang="es-ES"/>
            </a:defPPr>
            <a:lvl1pPr algn="just">
              <a:defRPr sz="1600" b="1">
                <a:latin typeface="Arial Narrow"/>
                <a:cs typeface="Arial Narrow"/>
              </a:defRPr>
            </a:lvl1pPr>
          </a:lstStyle>
          <a:p>
            <a:pPr>
              <a:lnSpc>
                <a:spcPct val="90000"/>
              </a:lnSpc>
            </a:pPr>
            <a:r>
              <a:rPr lang="es-ES" sz="1400" dirty="0">
                <a:latin typeface="Avenir Book"/>
                <a:cs typeface="Avenir Book"/>
              </a:rPr>
              <a:t>Pymes dependen de pago de Pemex para seguir operando </a:t>
            </a:r>
            <a:endParaRPr lang="es-ES" sz="1400" dirty="0" smtClean="0">
              <a:latin typeface="Avenir Book"/>
              <a:cs typeface="Avenir Book"/>
            </a:endParaRPr>
          </a:p>
          <a:p>
            <a:r>
              <a:rPr lang="es-ES" sz="1100" b="0" dirty="0">
                <a:latin typeface="Avenir Book"/>
                <a:cs typeface="Avenir Book"/>
              </a:rPr>
              <a:t>El presidente de la Confederación Nacional de Cámaras Industriales (</a:t>
            </a:r>
            <a:r>
              <a:rPr lang="es-ES" sz="1100" b="0" dirty="0" err="1">
                <a:latin typeface="Avenir Book"/>
                <a:cs typeface="Avenir Book"/>
              </a:rPr>
              <a:t>Concamin</a:t>
            </a:r>
            <a:r>
              <a:rPr lang="es-ES" sz="1100" b="0" dirty="0">
                <a:latin typeface="Avenir Book"/>
                <a:cs typeface="Avenir Book"/>
              </a:rPr>
              <a:t>), Manuel Herrera Vega, señaló que ya comenzó el pago a proveedores de Pemex, por lo que se espera que en las siguientes dos semas quedé concluida la deuda con las Pequeñas y Medianas empresas (Pymes)</a:t>
            </a:r>
            <a:r>
              <a:rPr lang="es-ES" sz="1100" b="0" dirty="0" smtClean="0">
                <a:latin typeface="Avenir Book"/>
                <a:cs typeface="Avenir Book"/>
              </a:rPr>
              <a:t>. En </a:t>
            </a:r>
            <a:r>
              <a:rPr lang="es-ES" sz="1100" b="0" dirty="0">
                <a:latin typeface="Avenir Book"/>
                <a:cs typeface="Avenir Book"/>
              </a:rPr>
              <a:t>una entrevista, luego de reunirse con el Consejo Coordinador Empresarial, (CCE) indicó que se privilegió a las compañías de menor tamaño, porque de ese pago depende su viabilidad financiera para continuar operando</a:t>
            </a:r>
            <a:r>
              <a:rPr lang="es-ES" sz="1100" b="0" dirty="0" smtClean="0">
                <a:latin typeface="Avenir Book"/>
                <a:cs typeface="Avenir Book"/>
              </a:rPr>
              <a:t>. “</a:t>
            </a:r>
            <a:r>
              <a:rPr lang="es-ES" sz="1100" b="0" dirty="0">
                <a:latin typeface="Avenir Book"/>
                <a:cs typeface="Avenir Book"/>
              </a:rPr>
              <a:t>El 85 por ciento de lo proveedores de Pemex están en la clasificación de empresas medianas y pequeñas, urgía salir para que se liquidaran estos adeudos, porque su viabilidad financiera depende de esos pagos”, apuntó.</a:t>
            </a:r>
            <a:r>
              <a:rPr lang="es-ES" sz="1100" dirty="0"/>
              <a:t>	</a:t>
            </a:r>
          </a:p>
        </p:txBody>
      </p:sp>
      <p:pic>
        <p:nvPicPr>
          <p:cNvPr id="48" name="Imagen 47">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75107" y="1619975"/>
            <a:ext cx="1016129" cy="323025"/>
          </a:xfrm>
          <a:prstGeom prst="rect">
            <a:avLst/>
          </a:prstGeom>
        </p:spPr>
      </p:pic>
      <p:sp>
        <p:nvSpPr>
          <p:cNvPr id="49" name="CuadroTexto 48"/>
          <p:cNvSpPr txBox="1"/>
          <p:nvPr/>
        </p:nvSpPr>
        <p:spPr>
          <a:xfrm>
            <a:off x="1709787" y="1880189"/>
            <a:ext cx="4874456" cy="2000548"/>
          </a:xfrm>
          <a:prstGeom prst="rect">
            <a:avLst/>
          </a:prstGeom>
          <a:noFill/>
        </p:spPr>
        <p:txBody>
          <a:bodyPr wrap="square" rtlCol="0">
            <a:spAutoFit/>
          </a:bodyPr>
          <a:lstStyle>
            <a:defPPr>
              <a:defRPr lang="es-ES"/>
            </a:defPPr>
            <a:lvl1pPr algn="just">
              <a:defRPr sz="1400" b="1">
                <a:latin typeface="Microsoft Tai Le"/>
                <a:cs typeface="Microsoft Tai Le"/>
              </a:defRPr>
            </a:lvl1pPr>
          </a:lstStyle>
          <a:p>
            <a:r>
              <a:rPr lang="es-ES" dirty="0" err="1">
                <a:latin typeface="Avenir Book"/>
                <a:cs typeface="Avenir Book"/>
              </a:rPr>
              <a:t>Invertirán</a:t>
            </a:r>
            <a:r>
              <a:rPr lang="es-ES" dirty="0">
                <a:latin typeface="Avenir Book"/>
                <a:cs typeface="Avenir Book"/>
              </a:rPr>
              <a:t> 374 mdp en </a:t>
            </a:r>
            <a:r>
              <a:rPr lang="es-ES" dirty="0" err="1">
                <a:latin typeface="Avenir Book"/>
                <a:cs typeface="Avenir Book"/>
              </a:rPr>
              <a:t>innovación</a:t>
            </a:r>
            <a:r>
              <a:rPr lang="es-ES" dirty="0">
                <a:latin typeface="Avenir Book"/>
                <a:cs typeface="Avenir Book"/>
              </a:rPr>
              <a:t> </a:t>
            </a:r>
            <a:r>
              <a:rPr lang="es-ES" dirty="0" err="1">
                <a:latin typeface="Avenir Book"/>
                <a:cs typeface="Avenir Book"/>
              </a:rPr>
              <a:t>energética</a:t>
            </a:r>
            <a:r>
              <a:rPr lang="es-ES" dirty="0">
                <a:latin typeface="Avenir Book"/>
                <a:cs typeface="Avenir Book"/>
              </a:rPr>
              <a:t> </a:t>
            </a:r>
            <a:endParaRPr lang="es-ES" dirty="0">
              <a:latin typeface="Avenir Book"/>
              <a:cs typeface="Avenir Book"/>
            </a:endParaRPr>
          </a:p>
          <a:p>
            <a:r>
              <a:rPr lang="es-ES" sz="1100" b="0" dirty="0" smtClean="0">
                <a:latin typeface="Avenir Book"/>
                <a:cs typeface="Avenir Book"/>
              </a:rPr>
              <a:t>Se </a:t>
            </a:r>
            <a:r>
              <a:rPr lang="es-ES" sz="1100" b="0" dirty="0">
                <a:latin typeface="Avenir Book"/>
                <a:cs typeface="Avenir Book"/>
              </a:rPr>
              <a:t>planea una </a:t>
            </a:r>
            <a:r>
              <a:rPr lang="es-ES" sz="1100" b="0" dirty="0" err="1">
                <a:latin typeface="Avenir Book"/>
                <a:cs typeface="Avenir Book"/>
              </a:rPr>
              <a:t>inversión</a:t>
            </a:r>
            <a:r>
              <a:rPr lang="es-ES" sz="1100" b="0" dirty="0">
                <a:latin typeface="Avenir Book"/>
                <a:cs typeface="Avenir Book"/>
              </a:rPr>
              <a:t> de 374 millones de pesos en los </a:t>
            </a:r>
            <a:r>
              <a:rPr lang="es-ES" sz="1100" b="0" dirty="0" err="1" smtClean="0">
                <a:latin typeface="Avenir Book"/>
                <a:cs typeface="Avenir Book"/>
              </a:rPr>
              <a:t>próximos</a:t>
            </a:r>
            <a:r>
              <a:rPr lang="es-ES" sz="1100" b="0" dirty="0" smtClean="0">
                <a:latin typeface="Avenir Book"/>
                <a:cs typeface="Avenir Book"/>
              </a:rPr>
              <a:t> </a:t>
            </a:r>
            <a:r>
              <a:rPr lang="es-ES" sz="1100" b="0" dirty="0">
                <a:latin typeface="Avenir Book"/>
                <a:cs typeface="Avenir Book"/>
              </a:rPr>
              <a:t>cuatro </a:t>
            </a:r>
            <a:r>
              <a:rPr lang="es-ES" sz="1100" b="0" dirty="0" err="1">
                <a:latin typeface="Avenir Book"/>
                <a:cs typeface="Avenir Book"/>
              </a:rPr>
              <a:t>años</a:t>
            </a:r>
            <a:r>
              <a:rPr lang="es-ES" sz="1100" b="0" dirty="0">
                <a:latin typeface="Avenir Book"/>
                <a:cs typeface="Avenir Book"/>
              </a:rPr>
              <a:t> para la </a:t>
            </a:r>
            <a:r>
              <a:rPr lang="es-ES" sz="1100" b="0" dirty="0" err="1">
                <a:latin typeface="Avenir Book"/>
                <a:cs typeface="Avenir Book"/>
              </a:rPr>
              <a:t>formación</a:t>
            </a:r>
            <a:r>
              <a:rPr lang="es-ES" sz="1100" b="0" dirty="0">
                <a:latin typeface="Avenir Book"/>
                <a:cs typeface="Avenir Book"/>
              </a:rPr>
              <a:t> del Centro Mexicano de </a:t>
            </a:r>
            <a:r>
              <a:rPr lang="es-ES" sz="1100" b="0" dirty="0" smtClean="0">
                <a:latin typeface="Avenir Book"/>
                <a:cs typeface="Avenir Book"/>
              </a:rPr>
              <a:t>innovaci</a:t>
            </a:r>
            <a:r>
              <a:rPr lang="es-ES" sz="1100" b="0" dirty="0" smtClean="0">
                <a:latin typeface="Avenir Book"/>
                <a:cs typeface="Avenir Book"/>
              </a:rPr>
              <a:t>ón energética (</a:t>
            </a:r>
            <a:r>
              <a:rPr lang="es-ES" sz="1100" b="0" dirty="0" err="1" smtClean="0">
                <a:latin typeface="Avenir Book"/>
                <a:cs typeface="Avenir Book"/>
              </a:rPr>
              <a:t>Cemie</a:t>
            </a:r>
            <a:r>
              <a:rPr lang="es-ES" sz="1100" b="0" dirty="0" smtClean="0">
                <a:latin typeface="Avenir Book"/>
                <a:cs typeface="Avenir Book"/>
              </a:rPr>
              <a:t>) </a:t>
            </a:r>
            <a:r>
              <a:rPr lang="es-ES" sz="1100" b="0" dirty="0" err="1" smtClean="0">
                <a:latin typeface="Avenir Book"/>
                <a:cs typeface="Avenir Book"/>
              </a:rPr>
              <a:t>Oceano</a:t>
            </a:r>
            <a:r>
              <a:rPr lang="es-ES" sz="1100" b="0" dirty="0" smtClean="0">
                <a:latin typeface="Avenir Book"/>
                <a:cs typeface="Avenir Book"/>
              </a:rPr>
              <a:t> de acuerdo </a:t>
            </a:r>
            <a:r>
              <a:rPr lang="es-ES" sz="1100" b="0" dirty="0" smtClean="0">
                <a:latin typeface="Avenir Book"/>
                <a:cs typeface="Avenir Book"/>
              </a:rPr>
              <a:t>con </a:t>
            </a:r>
            <a:r>
              <a:rPr lang="es-ES" sz="1100" b="0" dirty="0">
                <a:latin typeface="Avenir Book"/>
                <a:cs typeface="Avenir Book"/>
              </a:rPr>
              <a:t>la </a:t>
            </a:r>
            <a:r>
              <a:rPr lang="es-ES" sz="1100" b="0" dirty="0" smtClean="0">
                <a:latin typeface="Avenir Book"/>
                <a:cs typeface="Avenir Book"/>
              </a:rPr>
              <a:t>Secretaría de Energ</a:t>
            </a:r>
            <a:r>
              <a:rPr lang="es-ES" sz="1100" b="0" dirty="0" smtClean="0">
                <a:latin typeface="Avenir Book"/>
                <a:cs typeface="Avenir Book"/>
              </a:rPr>
              <a:t>ía</a:t>
            </a:r>
            <a:r>
              <a:rPr lang="es-ES" sz="1100" b="0" dirty="0" smtClean="0">
                <a:latin typeface="Avenir Book"/>
                <a:cs typeface="Avenir Book"/>
              </a:rPr>
              <a:t> (</a:t>
            </a:r>
            <a:r>
              <a:rPr lang="es-ES" sz="1100" b="0" dirty="0" err="1" smtClean="0">
                <a:latin typeface="Avenir Book"/>
                <a:cs typeface="Avenir Book"/>
              </a:rPr>
              <a:t>Sener</a:t>
            </a:r>
            <a:r>
              <a:rPr lang="es-ES" sz="1100" b="0" dirty="0" smtClean="0">
                <a:latin typeface="Avenir Book"/>
                <a:cs typeface="Avenir Book"/>
              </a:rPr>
              <a:t>). </a:t>
            </a:r>
            <a:r>
              <a:rPr lang="es-ES" sz="1100" b="0" dirty="0">
                <a:latin typeface="Avenir Book"/>
                <a:cs typeface="Avenir Book"/>
              </a:rPr>
              <a:t>Los recursos se dividen en 348 millones de pesos por parte del Fondo de Sustentabilidad </a:t>
            </a:r>
            <a:r>
              <a:rPr lang="es-ES" sz="1100" b="0" dirty="0" err="1">
                <a:latin typeface="Avenir Book"/>
                <a:cs typeface="Avenir Book"/>
              </a:rPr>
              <a:t>Energética</a:t>
            </a:r>
            <a:r>
              <a:rPr lang="es-ES" sz="1100" b="0" dirty="0">
                <a:latin typeface="Avenir Book"/>
                <a:cs typeface="Avenir Book"/>
              </a:rPr>
              <a:t> y 25 millones de pesos que </a:t>
            </a:r>
            <a:r>
              <a:rPr lang="es-ES" sz="1100" b="0" dirty="0" err="1">
                <a:latin typeface="Avenir Book"/>
                <a:cs typeface="Avenir Book"/>
              </a:rPr>
              <a:t>aportarán</a:t>
            </a:r>
            <a:r>
              <a:rPr lang="es-ES" sz="1100" b="0" dirty="0">
                <a:latin typeface="Avenir Book"/>
                <a:cs typeface="Avenir Book"/>
              </a:rPr>
              <a:t> las instituciones y empresas participantes. </a:t>
            </a:r>
            <a:r>
              <a:rPr lang="es-ES" sz="1100" b="0" dirty="0" smtClean="0">
                <a:latin typeface="Avenir Book"/>
                <a:cs typeface="Avenir Book"/>
              </a:rPr>
              <a:t>A prinicipios</a:t>
            </a:r>
            <a:r>
              <a:rPr lang="es-ES" sz="1100" b="0" dirty="0">
                <a:latin typeface="Avenir Book"/>
                <a:cs typeface="Avenir Book"/>
              </a:rPr>
              <a:t> </a:t>
            </a:r>
            <a:r>
              <a:rPr lang="es-ES" sz="1100" b="0" dirty="0" smtClean="0">
                <a:latin typeface="Avenir Book"/>
                <a:cs typeface="Avenir Book"/>
              </a:rPr>
              <a:t>de </a:t>
            </a:r>
            <a:r>
              <a:rPr lang="es-ES" sz="1100" b="0" dirty="0">
                <a:latin typeface="Avenir Book"/>
                <a:cs typeface="Avenir Book"/>
              </a:rPr>
              <a:t>2015, el titular de la </a:t>
            </a:r>
            <a:r>
              <a:rPr lang="es-ES" sz="1100" b="0" dirty="0" err="1">
                <a:latin typeface="Avenir Book"/>
                <a:cs typeface="Avenir Book"/>
              </a:rPr>
              <a:t>Sener</a:t>
            </a:r>
            <a:r>
              <a:rPr lang="es-ES" sz="1100" b="0" dirty="0">
                <a:latin typeface="Avenir Book"/>
                <a:cs typeface="Avenir Book"/>
              </a:rPr>
              <a:t>, Pedro </a:t>
            </a:r>
            <a:r>
              <a:rPr lang="es-ES" sz="1100" b="0" dirty="0" err="1">
                <a:latin typeface="Avenir Book"/>
                <a:cs typeface="Avenir Book"/>
              </a:rPr>
              <a:t>Joaquín</a:t>
            </a:r>
            <a:r>
              <a:rPr lang="es-ES" sz="1100" b="0" dirty="0">
                <a:latin typeface="Avenir Book"/>
                <a:cs typeface="Avenir Book"/>
              </a:rPr>
              <a:t> </a:t>
            </a:r>
            <a:r>
              <a:rPr lang="es-ES" sz="1100" b="0" dirty="0" err="1">
                <a:latin typeface="Avenir Book"/>
                <a:cs typeface="Avenir Book"/>
              </a:rPr>
              <a:t>Coldwell</a:t>
            </a:r>
            <a:r>
              <a:rPr lang="es-ES" sz="1100" b="0" dirty="0">
                <a:latin typeface="Avenir Book"/>
                <a:cs typeface="Avenir Book"/>
              </a:rPr>
              <a:t>, </a:t>
            </a:r>
            <a:r>
              <a:rPr lang="es-ES" sz="1100" b="0" dirty="0" err="1" smtClean="0">
                <a:latin typeface="Avenir Book"/>
                <a:cs typeface="Avenir Book"/>
              </a:rPr>
              <a:t>anunici</a:t>
            </a:r>
            <a:r>
              <a:rPr lang="es-ES" sz="1100" b="0" dirty="0" err="1" smtClean="0">
                <a:latin typeface="Avenir Book"/>
                <a:cs typeface="Avenir Book"/>
              </a:rPr>
              <a:t>ó</a:t>
            </a:r>
            <a:r>
              <a:rPr lang="es-ES" sz="1100" b="0" dirty="0" smtClean="0">
                <a:latin typeface="Avenir Book"/>
                <a:cs typeface="Avenir Book"/>
              </a:rPr>
              <a:t> el pr</a:t>
            </a:r>
            <a:r>
              <a:rPr lang="es-ES" sz="1100" b="0" dirty="0" smtClean="0">
                <a:latin typeface="Avenir Book"/>
                <a:cs typeface="Avenir Book"/>
              </a:rPr>
              <a:t>oceso </a:t>
            </a:r>
            <a:r>
              <a:rPr lang="es-ES" sz="1100" b="0" dirty="0">
                <a:latin typeface="Avenir Book"/>
                <a:cs typeface="Avenir Book"/>
              </a:rPr>
              <a:t>de convocatoria a la </a:t>
            </a:r>
            <a:r>
              <a:rPr lang="es-ES" sz="1100" b="0" dirty="0" err="1">
                <a:latin typeface="Avenir Book"/>
                <a:cs typeface="Avenir Book"/>
              </a:rPr>
              <a:t>licitación</a:t>
            </a:r>
            <a:r>
              <a:rPr lang="es-ES" sz="1100" b="0" dirty="0">
                <a:latin typeface="Avenir Book"/>
                <a:cs typeface="Avenir Book"/>
              </a:rPr>
              <a:t> para dos nuevos </a:t>
            </a:r>
            <a:r>
              <a:rPr lang="es-ES" sz="1100" b="0" dirty="0" err="1" smtClean="0">
                <a:latin typeface="Avenir Book"/>
                <a:cs typeface="Avenir Book"/>
              </a:rPr>
              <a:t>Cemie</a:t>
            </a:r>
            <a:r>
              <a:rPr lang="es-ES" sz="1100" b="0" dirty="0" smtClean="0">
                <a:latin typeface="Avenir Book"/>
                <a:cs typeface="Avenir Book"/>
              </a:rPr>
              <a:t> </a:t>
            </a:r>
            <a:r>
              <a:rPr lang="es-ES" sz="1100" b="0" dirty="0">
                <a:latin typeface="Avenir Book"/>
                <a:cs typeface="Avenir Book"/>
              </a:rPr>
              <a:t>en </a:t>
            </a:r>
            <a:r>
              <a:rPr lang="es-ES" sz="1100" b="0" dirty="0" err="1">
                <a:latin typeface="Avenir Book"/>
                <a:cs typeface="Avenir Book"/>
              </a:rPr>
              <a:t>Bioenergía</a:t>
            </a:r>
            <a:r>
              <a:rPr lang="es-ES" sz="1100" b="0" dirty="0">
                <a:latin typeface="Avenir Book"/>
                <a:cs typeface="Avenir Book"/>
              </a:rPr>
              <a:t> y Océano. Este </a:t>
            </a:r>
            <a:r>
              <a:rPr lang="es-ES" sz="1100" b="0" dirty="0" err="1">
                <a:latin typeface="Avenir Book"/>
                <a:cs typeface="Avenir Book"/>
              </a:rPr>
              <a:t>último</a:t>
            </a:r>
            <a:r>
              <a:rPr lang="es-ES" sz="1100" b="0" dirty="0">
                <a:latin typeface="Avenir Book"/>
                <a:cs typeface="Avenir Book"/>
              </a:rPr>
              <a:t> se le adjudicó a la </a:t>
            </a:r>
            <a:r>
              <a:rPr lang="es-ES" sz="1100" b="0" dirty="0" smtClean="0">
                <a:latin typeface="Avenir Book"/>
                <a:cs typeface="Avenir Book"/>
              </a:rPr>
              <a:t>Universidad </a:t>
            </a:r>
            <a:r>
              <a:rPr lang="es-ES" sz="1100" b="0" dirty="0">
                <a:latin typeface="Avenir Book"/>
                <a:cs typeface="Avenir Book"/>
              </a:rPr>
              <a:t>Nacional Autónoma de México bajo el liderazgo del </a:t>
            </a:r>
            <a:r>
              <a:rPr lang="es-ES" sz="1100" b="0" dirty="0" smtClean="0">
                <a:latin typeface="Avenir Book"/>
                <a:cs typeface="Avenir Book"/>
              </a:rPr>
              <a:t>Instituto </a:t>
            </a:r>
            <a:r>
              <a:rPr lang="es-ES" sz="1100" b="0" dirty="0">
                <a:latin typeface="Avenir Book"/>
                <a:cs typeface="Avenir Book"/>
              </a:rPr>
              <a:t>de </a:t>
            </a:r>
            <a:r>
              <a:rPr lang="es-ES" sz="1100" b="0" dirty="0" err="1" smtClean="0">
                <a:latin typeface="Avenir Book"/>
                <a:cs typeface="Avenir Book"/>
              </a:rPr>
              <a:t>Ingeniería</a:t>
            </a:r>
            <a:r>
              <a:rPr lang="es-ES" sz="1100" b="0" dirty="0" smtClean="0">
                <a:latin typeface="Avenir Book"/>
                <a:cs typeface="Avenir Book"/>
              </a:rPr>
              <a:t>. </a:t>
            </a:r>
            <a:endParaRPr lang="es-ES" sz="1100" b="0" dirty="0">
              <a:latin typeface="Avenir Book"/>
              <a:cs typeface="Avenir Book"/>
            </a:endParaRPr>
          </a:p>
        </p:txBody>
      </p:sp>
      <p:sp>
        <p:nvSpPr>
          <p:cNvPr id="62" name="CuadroTexto 61"/>
          <p:cNvSpPr txBox="1"/>
          <p:nvPr/>
        </p:nvSpPr>
        <p:spPr>
          <a:xfrm>
            <a:off x="1676846" y="4295001"/>
            <a:ext cx="4832230" cy="1661993"/>
          </a:xfrm>
          <a:prstGeom prst="rect">
            <a:avLst/>
          </a:prstGeom>
          <a:noFill/>
        </p:spPr>
        <p:txBody>
          <a:bodyPr wrap="square" rtlCol="0">
            <a:spAutoFit/>
          </a:bodyPr>
          <a:lstStyle/>
          <a:p>
            <a:pPr algn="just"/>
            <a:r>
              <a:rPr lang="es-ES" sz="1400" b="1" dirty="0">
                <a:latin typeface="Avenir Book"/>
                <a:cs typeface="Avenir Book"/>
              </a:rPr>
              <a:t>Crece 15% crédito de banca de </a:t>
            </a:r>
            <a:r>
              <a:rPr lang="es-ES" sz="1400" b="1" dirty="0" smtClean="0">
                <a:latin typeface="Avenir Book"/>
                <a:cs typeface="Avenir Book"/>
              </a:rPr>
              <a:t>desarrollo</a:t>
            </a:r>
          </a:p>
          <a:p>
            <a:pPr algn="just"/>
            <a:r>
              <a:rPr lang="es-ES" sz="1100" dirty="0">
                <a:latin typeface="Avenir Book"/>
                <a:cs typeface="Avenir Book"/>
              </a:rPr>
              <a:t>El crédito otorgado por la banca de desarrollo registró un crecimiento en 2015 de 15 por ciento al alcanzar los 746 mil millones de pesos, desde los 650 mil millones reportados al cierre de 2014, de acuerdo con información de la Comisión Nacional Bancaria y de Valores (CNBV)</a:t>
            </a:r>
            <a:r>
              <a:rPr lang="es-ES" sz="1100" dirty="0" smtClean="0">
                <a:latin typeface="Avenir Book"/>
                <a:cs typeface="Avenir Book"/>
              </a:rPr>
              <a:t>. El </a:t>
            </a:r>
            <a:r>
              <a:rPr lang="es-ES" sz="1100" dirty="0">
                <a:latin typeface="Avenir Book"/>
                <a:cs typeface="Avenir Book"/>
              </a:rPr>
              <a:t>organismo reportó que durante este periodo; la cartera que más creció fue la del crédito al consumo al reportar un incremento anual de 37.6 por ciento, seguida de la cartera comercial con un crecimiento de 15 por ciento y de 6 por ciento los créditos para la vivienda.</a:t>
            </a:r>
            <a:endParaRPr lang="es-ES" sz="1100" dirty="0">
              <a:latin typeface="Avenir Book"/>
              <a:cs typeface="Avenir Book"/>
            </a:endParaRPr>
          </a:p>
        </p:txBody>
      </p:sp>
      <p:pic>
        <p:nvPicPr>
          <p:cNvPr id="63" name="Imagen 6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17054" y="4049473"/>
            <a:ext cx="1260000" cy="315391"/>
          </a:xfrm>
          <a:prstGeom prst="rect">
            <a:avLst/>
          </a:prstGeom>
        </p:spPr>
      </p:pic>
      <p:sp>
        <p:nvSpPr>
          <p:cNvPr id="64" name="CuadroTexto 63"/>
          <p:cNvSpPr txBox="1"/>
          <p:nvPr/>
        </p:nvSpPr>
        <p:spPr>
          <a:xfrm>
            <a:off x="295485" y="5831599"/>
            <a:ext cx="1097033" cy="1077218"/>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800" dirty="0">
                <a:latin typeface="Avenir Book"/>
                <a:cs typeface="Avenir Book"/>
              </a:rPr>
              <a:t>SAT / Nuevo Anteproyecto de la primera resolución de modificaciones a la RMF para 2016. Destrucción de vehículos </a:t>
            </a:r>
            <a:r>
              <a:rPr lang="es-ES" sz="800" dirty="0" smtClean="0">
                <a:latin typeface="Avenir Book"/>
                <a:cs typeface="Avenir Book"/>
              </a:rPr>
              <a:t>usados</a:t>
            </a:r>
          </a:p>
          <a:p>
            <a:endParaRPr lang="es-ES" sz="800" dirty="0" smtClean="0">
              <a:latin typeface="Avenir Book"/>
              <a:cs typeface="Avenir Book"/>
            </a:endParaRPr>
          </a:p>
        </p:txBody>
      </p:sp>
      <p:sp>
        <p:nvSpPr>
          <p:cNvPr id="66" name="CuadroTexto 65"/>
          <p:cNvSpPr txBox="1"/>
          <p:nvPr/>
        </p:nvSpPr>
        <p:spPr>
          <a:xfrm>
            <a:off x="295485" y="7006731"/>
            <a:ext cx="1097032" cy="1323439"/>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50">
                <a:latin typeface="Arial Narrow"/>
                <a:cs typeface="Arial Narrow"/>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sz="800" b="1" dirty="0">
                <a:latin typeface="Avenir Book"/>
                <a:cs typeface="Avenir Book"/>
              </a:rPr>
              <a:t>S</a:t>
            </a:r>
            <a:r>
              <a:rPr lang="es-ES" sz="800" dirty="0">
                <a:latin typeface="Avenir Book"/>
                <a:cs typeface="Avenir Book"/>
              </a:rPr>
              <a:t>AT / Listado de contribuyentes definitivo que no desvirtuaron los hechos que llevaron a la autoridad a notificarlos al 15 de marzo de 2016 publicado en la página del SAT</a:t>
            </a:r>
            <a:endParaRPr lang="es-ES" sz="800" dirty="0">
              <a:effectLst/>
              <a:latin typeface="Avenir Book"/>
              <a:cs typeface="Avenir Book"/>
            </a:endParaRPr>
          </a:p>
        </p:txBody>
      </p:sp>
      <p:pic>
        <p:nvPicPr>
          <p:cNvPr id="67" name="Imagen 66">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88912" y="6699016"/>
            <a:ext cx="209801" cy="209801"/>
          </a:xfrm>
          <a:prstGeom prst="rect">
            <a:avLst/>
          </a:prstGeom>
        </p:spPr>
      </p:pic>
      <p:sp>
        <p:nvSpPr>
          <p:cNvPr id="68" name="CuadroTexto 67"/>
          <p:cNvSpPr txBox="1"/>
          <p:nvPr/>
        </p:nvSpPr>
        <p:spPr>
          <a:xfrm>
            <a:off x="295548" y="5173737"/>
            <a:ext cx="1097007" cy="584776"/>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800" dirty="0" smtClean="0">
                <a:latin typeface="Avenir Book"/>
                <a:cs typeface="Avenir Book"/>
              </a:rPr>
              <a:t>SCJN </a:t>
            </a:r>
            <a:r>
              <a:rPr lang="es-ES" sz="800" dirty="0">
                <a:latin typeface="Avenir Book"/>
                <a:cs typeface="Avenir Book"/>
              </a:rPr>
              <a:t>/ Tesis y jurisprudencias al 18 de marzo de 2016</a:t>
            </a:r>
          </a:p>
        </p:txBody>
      </p:sp>
      <p:pic>
        <p:nvPicPr>
          <p:cNvPr id="69" name="Imagen 68">
            <a:hlinkClick r:id="rId19"/>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85370" y="5542517"/>
            <a:ext cx="215996" cy="215996"/>
          </a:xfrm>
          <a:prstGeom prst="rect">
            <a:avLst/>
          </a:prstGeom>
        </p:spPr>
      </p:pic>
      <p:sp>
        <p:nvSpPr>
          <p:cNvPr id="70" name="CuadroTexto 69"/>
          <p:cNvSpPr txBox="1"/>
          <p:nvPr/>
        </p:nvSpPr>
        <p:spPr>
          <a:xfrm>
            <a:off x="333495" y="1832366"/>
            <a:ext cx="1081294" cy="83099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Norma de Desarrollo Profesional Continua 2015 Formato Homologado.</a:t>
            </a:r>
            <a:endParaRPr lang="es-ES" sz="800" dirty="0">
              <a:effectLst/>
              <a:latin typeface="Avenir Book"/>
              <a:cs typeface="Avenir Book"/>
            </a:endParaRPr>
          </a:p>
        </p:txBody>
      </p:sp>
      <p:pic>
        <p:nvPicPr>
          <p:cNvPr id="71" name="Imagen 70">
            <a:hlinkClick r:id="rId20"/>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8793" y="2447367"/>
            <a:ext cx="215996" cy="215996"/>
          </a:xfrm>
          <a:prstGeom prst="rect">
            <a:avLst/>
          </a:prstGeom>
        </p:spPr>
      </p:pic>
      <p:sp>
        <p:nvSpPr>
          <p:cNvPr id="72" name="CuadroTexto 71"/>
          <p:cNvSpPr txBox="1"/>
          <p:nvPr/>
        </p:nvSpPr>
        <p:spPr>
          <a:xfrm>
            <a:off x="334789" y="2729883"/>
            <a:ext cx="1080000" cy="95410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Apertura de inscripciones a la 93 Asamblea Convención Nacional, Veracruz </a:t>
            </a:r>
            <a:r>
              <a:rPr lang="es-ES" sz="800" dirty="0" smtClean="0">
                <a:latin typeface="Avenir Book"/>
                <a:cs typeface="Avenir Book"/>
              </a:rPr>
              <a:t>2016</a:t>
            </a:r>
          </a:p>
          <a:p>
            <a:endParaRPr lang="es-ES" sz="800" dirty="0" smtClean="0">
              <a:effectLst/>
              <a:latin typeface="Avenir Book"/>
              <a:cs typeface="Avenir Book"/>
            </a:endParaRPr>
          </a:p>
        </p:txBody>
      </p:sp>
      <p:pic>
        <p:nvPicPr>
          <p:cNvPr id="73" name="Imagen 72">
            <a:hlinkClick r:id="rId21"/>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8793" y="3467994"/>
            <a:ext cx="215996" cy="215996"/>
          </a:xfrm>
          <a:prstGeom prst="rect">
            <a:avLst/>
          </a:prstGeom>
        </p:spPr>
      </p:pic>
      <p:sp>
        <p:nvSpPr>
          <p:cNvPr id="74" name="CuadroTexto 73"/>
          <p:cNvSpPr txBox="1"/>
          <p:nvPr/>
        </p:nvSpPr>
        <p:spPr>
          <a:xfrm>
            <a:off x="328594" y="3752062"/>
            <a:ext cx="1080000" cy="95410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IMSS / Presentación de la relación de Contadores Públicos Autorizados para dictaminar</a:t>
            </a:r>
            <a:endParaRPr lang="es-ES" sz="800" dirty="0">
              <a:effectLst/>
              <a:latin typeface="Avenir Book"/>
              <a:cs typeface="Avenir Book"/>
            </a:endParaRPr>
          </a:p>
        </p:txBody>
      </p:sp>
      <p:pic>
        <p:nvPicPr>
          <p:cNvPr id="75" name="Imagen 74">
            <a:hlinkClick r:id="rId22"/>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2598" y="4490173"/>
            <a:ext cx="215996" cy="215996"/>
          </a:xfrm>
          <a:prstGeom prst="rect">
            <a:avLst/>
          </a:prstGeom>
        </p:spPr>
      </p:pic>
      <p:pic>
        <p:nvPicPr>
          <p:cNvPr id="76" name="Picture 2">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1775107" y="6110111"/>
            <a:ext cx="1201499"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uadroTexto 34"/>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Lun</a:t>
            </a:r>
            <a:r>
              <a:rPr lang="es-ES" b="1" dirty="0" smtClean="0">
                <a:latin typeface="Avenir Heavy"/>
                <a:cs typeface="Avenir Heavy"/>
              </a:rPr>
              <a:t>es 28 </a:t>
            </a:r>
            <a:r>
              <a:rPr lang="es-ES" b="1" dirty="0" smtClean="0">
                <a:latin typeface="Avenir Heavy"/>
                <a:cs typeface="Avenir Heavy"/>
              </a:rPr>
              <a:t>de marzo de 2016 </a:t>
            </a:r>
          </a:p>
        </p:txBody>
      </p:sp>
      <p:pic>
        <p:nvPicPr>
          <p:cNvPr id="36" name="Imagen 35">
            <a:hlinkClick r:id="rId25"/>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82717" y="8120369"/>
            <a:ext cx="209801" cy="209801"/>
          </a:xfrm>
          <a:prstGeom prst="rect">
            <a:avLst/>
          </a:prstGeom>
        </p:spPr>
      </p:pic>
      <p:sp>
        <p:nvSpPr>
          <p:cNvPr id="40" name="CuadroTexto 39"/>
          <p:cNvSpPr txBox="1"/>
          <p:nvPr/>
        </p:nvSpPr>
        <p:spPr>
          <a:xfrm>
            <a:off x="264726" y="4821566"/>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Notas Fiscales:</a:t>
            </a:r>
          </a:p>
        </p:txBody>
      </p:sp>
    </p:spTree>
    <p:extLst>
      <p:ext uri="{BB962C8B-B14F-4D97-AF65-F5344CB8AC3E}">
        <p14:creationId xmlns:p14="http://schemas.microsoft.com/office/powerpoint/2010/main" val="28721168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sp>
        <p:nvSpPr>
          <p:cNvPr id="18" name="2 CuadroTexto"/>
          <p:cNvSpPr txBox="1"/>
          <p:nvPr/>
        </p:nvSpPr>
        <p:spPr>
          <a:xfrm>
            <a:off x="244948" y="8129870"/>
            <a:ext cx="1184940" cy="200055"/>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 sz="700" dirty="0">
                <a:latin typeface="Avenir Black"/>
                <a:cs typeface="Avenir Black"/>
              </a:rPr>
              <a:t>* www.banxico.org.mx</a:t>
            </a:r>
            <a:endParaRPr lang="es-MX" sz="700" dirty="0">
              <a:latin typeface="Avenir Black"/>
              <a:cs typeface="Avenir Black"/>
            </a:endParaRPr>
          </a:p>
        </p:txBody>
      </p:sp>
      <p:sp>
        <p:nvSpPr>
          <p:cNvPr id="19" name="CuadroTexto 18"/>
          <p:cNvSpPr txBox="1"/>
          <p:nvPr/>
        </p:nvSpPr>
        <p:spPr>
          <a:xfrm>
            <a:off x="327675" y="2154739"/>
            <a:ext cx="1043876" cy="261610"/>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_tradnl" dirty="0">
                <a:latin typeface="Avenir Black"/>
                <a:cs typeface="Avenir Black"/>
              </a:rPr>
              <a:t>Indicadores:</a:t>
            </a:r>
          </a:p>
        </p:txBody>
      </p:sp>
      <p:pic>
        <p:nvPicPr>
          <p:cNvPr id="20" name="Imagen 19"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21" name="Imagen 20"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22" name="Imagen 21"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sp>
        <p:nvSpPr>
          <p:cNvPr id="28" name="CuadroTexto 27"/>
          <p:cNvSpPr txBox="1"/>
          <p:nvPr/>
        </p:nvSpPr>
        <p:spPr>
          <a:xfrm>
            <a:off x="1675181" y="3894577"/>
            <a:ext cx="4832230" cy="2046714"/>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Ciudad de México ocupa primer sitio en generación de empleos </a:t>
            </a:r>
            <a:r>
              <a:rPr lang="es-ES" sz="1400" dirty="0" smtClean="0">
                <a:latin typeface="Avenir Book"/>
                <a:cs typeface="Avenir Book"/>
              </a:rPr>
              <a:t>formales</a:t>
            </a:r>
          </a:p>
          <a:p>
            <a:r>
              <a:rPr lang="es-ES" sz="1100" b="0" dirty="0">
                <a:latin typeface="Avenir Book"/>
                <a:cs typeface="Avenir Book"/>
              </a:rPr>
              <a:t>El Gobierno de la Ciudad de México informó que esta capital ocupa el primer lugar en generación de empleos </a:t>
            </a:r>
            <a:r>
              <a:rPr lang="es-ES" sz="1100" b="0" dirty="0" smtClean="0">
                <a:latin typeface="Avenir Book"/>
                <a:cs typeface="Avenir Book"/>
              </a:rPr>
              <a:t>formales. De </a:t>
            </a:r>
            <a:r>
              <a:rPr lang="es-ES" sz="1100" b="0" dirty="0">
                <a:latin typeface="Avenir Book"/>
                <a:cs typeface="Avenir Book"/>
              </a:rPr>
              <a:t>acuerdo con registros del Instituto Mexicano del Seguro Social (IMSS), durante 2015 la capital del país fue la entidad federativa donde se creó mayor número de empleos formales en el </a:t>
            </a:r>
            <a:r>
              <a:rPr lang="es-ES" sz="1100" b="0" dirty="0" smtClean="0">
                <a:latin typeface="Avenir Book"/>
                <a:cs typeface="Avenir Book"/>
              </a:rPr>
              <a:t>país. Al </a:t>
            </a:r>
            <a:r>
              <a:rPr lang="es-ES" sz="1100" b="0" dirty="0">
                <a:latin typeface="Avenir Book"/>
                <a:cs typeface="Avenir Book"/>
              </a:rPr>
              <a:t>cierre de diciembre del año pasado, en la Ciudad de México se crearon 109 mil 269, lo que representó 17 por ciento del total </a:t>
            </a:r>
            <a:r>
              <a:rPr lang="es-ES" sz="1100" b="0" dirty="0" smtClean="0">
                <a:latin typeface="Avenir Book"/>
                <a:cs typeface="Avenir Book"/>
              </a:rPr>
              <a:t>nacional. En </a:t>
            </a:r>
            <a:r>
              <a:rPr lang="es-ES" sz="1100" b="0" dirty="0">
                <a:latin typeface="Avenir Book"/>
                <a:cs typeface="Avenir Book"/>
              </a:rPr>
              <a:t>2015, a través de diversos programas y servicios a cargo de la Secretaría del Trabajo y Fomento al Empleo de la Ciudad de México, se logró la colocación de 52 mil 667 personas</a:t>
            </a:r>
            <a:r>
              <a:rPr lang="es-ES" sz="1100" b="0" dirty="0" smtClean="0">
                <a:latin typeface="Avenir Book"/>
                <a:cs typeface="Avenir Book"/>
              </a:rPr>
              <a:t>.</a:t>
            </a:r>
            <a:endParaRPr lang="es-ES" sz="1100" b="0" dirty="0">
              <a:latin typeface="Avenir Book"/>
              <a:cs typeface="Avenir Book"/>
            </a:endParaRPr>
          </a:p>
        </p:txBody>
      </p:sp>
      <p:pic>
        <p:nvPicPr>
          <p:cNvPr id="30" name="Imagen 29">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2440" y="1664965"/>
            <a:ext cx="1403999" cy="276041"/>
          </a:xfrm>
          <a:prstGeom prst="rect">
            <a:avLst/>
          </a:prstGeom>
        </p:spPr>
      </p:pic>
      <p:sp>
        <p:nvSpPr>
          <p:cNvPr id="31" name="CuadroTexto 30">
            <a:hlinkClick r:id="rId15"/>
          </p:cNvPr>
          <p:cNvSpPr txBox="1"/>
          <p:nvPr/>
        </p:nvSpPr>
        <p:spPr>
          <a:xfrm>
            <a:off x="1675181" y="1865572"/>
            <a:ext cx="4832230" cy="1661993"/>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El dólar pega a precios de refrigeradores y </a:t>
            </a:r>
            <a:r>
              <a:rPr lang="es-ES" sz="1400" dirty="0" smtClean="0">
                <a:latin typeface="Avenir Book"/>
                <a:cs typeface="Avenir Book"/>
              </a:rPr>
              <a:t>electrónicos</a:t>
            </a:r>
          </a:p>
          <a:p>
            <a:r>
              <a:rPr lang="es-ES" sz="1100" b="0" dirty="0">
                <a:latin typeface="Avenir Book"/>
                <a:cs typeface="Avenir Book"/>
              </a:rPr>
              <a:t>Si estás a punto de cumplir la meta de ahorro para comprar ese electrodoméstico cuyo precio viste hace algunos meses, quizá tengas que ahorrar un poco más, pues el efecto de un dólar más caro ha </a:t>
            </a:r>
            <a:r>
              <a:rPr lang="es-ES" sz="1100" b="0" dirty="0" smtClean="0">
                <a:latin typeface="Avenir Book"/>
                <a:cs typeface="Avenir Book"/>
              </a:rPr>
              <a:t>llegado. El </a:t>
            </a:r>
            <a:r>
              <a:rPr lang="es-ES" sz="1100" b="0" dirty="0">
                <a:latin typeface="Avenir Book"/>
                <a:cs typeface="Avenir Book"/>
              </a:rPr>
              <a:t>precio de algunos bienes de consumo duradero como refrigeradores o lavadoras ya refleja la caída del peso frente al dólar, debido principalmente a </a:t>
            </a:r>
            <a:r>
              <a:rPr lang="es-ES" sz="1100" b="0" dirty="0" smtClean="0">
                <a:latin typeface="Avenir Book"/>
                <a:cs typeface="Avenir Book"/>
              </a:rPr>
              <a:t>que varias de estas mercanc</a:t>
            </a:r>
            <a:r>
              <a:rPr lang="es-ES" sz="1100" b="0" dirty="0" smtClean="0">
                <a:latin typeface="Avenir Book"/>
                <a:cs typeface="Avenir Book"/>
              </a:rPr>
              <a:t>ías son importadas </a:t>
            </a:r>
            <a:r>
              <a:rPr lang="es-ES" sz="1100" b="0" dirty="0">
                <a:latin typeface="Avenir Book"/>
                <a:cs typeface="Avenir Book"/>
              </a:rPr>
              <a:t>o requieren de un alto componente de bienes importados para su fabricación.</a:t>
            </a:r>
            <a:endParaRPr lang="es-ES" sz="1100" b="0" u="sng" dirty="0">
              <a:latin typeface="Avenir Book"/>
              <a:cs typeface="Avenir Book"/>
            </a:endParaRPr>
          </a:p>
        </p:txBody>
      </p:sp>
      <p:graphicFrame>
        <p:nvGraphicFramePr>
          <p:cNvPr id="33" name="Tabla 32"/>
          <p:cNvGraphicFramePr>
            <a:graphicFrameLocks noGrp="1"/>
          </p:cNvGraphicFramePr>
          <p:nvPr>
            <p:extLst>
              <p:ext uri="{D42A27DB-BD31-4B8C-83A1-F6EECF244321}">
                <p14:modId xmlns:p14="http://schemas.microsoft.com/office/powerpoint/2010/main" val="264866301"/>
              </p:ext>
            </p:extLst>
          </p:nvPr>
        </p:nvGraphicFramePr>
        <p:xfrm>
          <a:off x="367744" y="2681464"/>
          <a:ext cx="993535" cy="2034689"/>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69365"/>
                <a:gridCol w="424170"/>
              </a:tblGrid>
              <a:tr h="250663">
                <a:tc gridSpan="2">
                  <a:txBody>
                    <a:bodyPr/>
                    <a:lstStyle/>
                    <a:p>
                      <a:pPr algn="ctr" fontAlgn="b"/>
                      <a:r>
                        <a:rPr lang="es-ES" sz="800" b="1" u="none" strike="noStrike" dirty="0">
                          <a:solidFill>
                            <a:srgbClr val="000000"/>
                          </a:solidFill>
                          <a:effectLst/>
                          <a:latin typeface="Avenir Next Condensed Regular"/>
                          <a:cs typeface="Avenir Next Condensed Regular"/>
                        </a:rPr>
                        <a:t>Tasa de interés objetivo</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solidFill>
                  </a:tcPr>
                </a:tc>
                <a:tc hMerge="1">
                  <a:txBody>
                    <a:bodyPr/>
                    <a:lstStyle/>
                    <a:p>
                      <a:endParaRPr lang="es-ES"/>
                    </a:p>
                  </a:txBody>
                  <a:tcPr/>
                </a:tc>
              </a:tr>
              <a:tr h="250663">
                <a:tc>
                  <a:txBody>
                    <a:bodyPr/>
                    <a:lstStyle/>
                    <a:p>
                      <a:pPr algn="l" fontAlgn="b"/>
                      <a:r>
                        <a:rPr lang="es-ES" sz="800" b="1" u="none" strike="noStrike" dirty="0" smtClean="0">
                          <a:effectLst/>
                          <a:latin typeface="Avenir Next Condensed Regular"/>
                          <a:cs typeface="Avenir Next Condensed Regular"/>
                        </a:rPr>
                        <a:t>(</a:t>
                      </a:r>
                      <a:r>
                        <a:rPr lang="es-ES" sz="800" b="1" u="none" strike="noStrike" dirty="0" smtClean="0">
                          <a:effectLst/>
                          <a:latin typeface="Avenir Next Condensed Regular"/>
                          <a:cs typeface="Avenir Next Condensed Regular"/>
                        </a:rPr>
                        <a:t>27/</a:t>
                      </a:r>
                      <a:r>
                        <a:rPr lang="es-ES" sz="800" b="1" u="none" strike="noStrike" dirty="0" smtClean="0">
                          <a:effectLst/>
                          <a:latin typeface="Avenir Next Condensed Regular"/>
                          <a:cs typeface="Avenir Next Condensed Regular"/>
                        </a:rPr>
                        <a:t>03/16)</a:t>
                      </a:r>
                      <a:endParaRPr lang="es-ES" sz="800" b="1"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b="1" i="0" u="none" strike="noStrike" dirty="0" smtClean="0">
                          <a:solidFill>
                            <a:srgbClr val="000000"/>
                          </a:solidFill>
                          <a:effectLst/>
                          <a:latin typeface="Avenir Next Condensed Regular"/>
                          <a:cs typeface="Avenir Next Condensed Regular"/>
                        </a:rPr>
                        <a:t>3.75</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28 (</a:t>
                      </a:r>
                      <a:r>
                        <a:rPr lang="es-ES" sz="800" u="none" strike="noStrike" dirty="0" smtClean="0">
                          <a:effectLst/>
                          <a:latin typeface="Avenir Next Condensed Regular"/>
                          <a:cs typeface="Avenir Next Condensed Regular"/>
                        </a:rPr>
                        <a:t>23/</a:t>
                      </a:r>
                      <a:r>
                        <a:rPr lang="es-ES" sz="800" u="none" strike="noStrike" dirty="0" smtClean="0">
                          <a:effectLst/>
                          <a:latin typeface="Avenir Next Condensed Regular"/>
                          <a:cs typeface="Avenir Next Condensed Regular"/>
                        </a:rPr>
                        <a:t>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4.0674</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smtClean="0">
                          <a:effectLst/>
                          <a:latin typeface="Avenir Next Condensed Regular"/>
                          <a:cs typeface="Avenir Next Condensed Regular"/>
                        </a:rPr>
                        <a:t>TIIE 91 (</a:t>
                      </a:r>
                      <a:r>
                        <a:rPr lang="es-ES" sz="800" u="none" strike="noStrike" dirty="0" smtClean="0">
                          <a:effectLst/>
                          <a:latin typeface="Avenir Next Condensed Regular"/>
                          <a:cs typeface="Avenir Next Condensed Regular"/>
                        </a:rPr>
                        <a:t>23/</a:t>
                      </a:r>
                      <a:r>
                        <a:rPr lang="es-ES" sz="800" u="none" strike="noStrike" dirty="0" smtClean="0">
                          <a:effectLst/>
                          <a:latin typeface="Avenir Next Condensed Regular"/>
                          <a:cs typeface="Avenir Next Condensed Regular"/>
                        </a:rPr>
                        <a:t>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4.1150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182 (22/03/16)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4.2400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CETES 28 </a:t>
                      </a:r>
                      <a:r>
                        <a:rPr lang="es-ES" sz="800" u="none" strike="noStrike" dirty="0" smtClean="0">
                          <a:effectLst/>
                          <a:latin typeface="Avenir Next Condensed Regular"/>
                          <a:cs typeface="Avenir Next Condensed Regular"/>
                        </a:rPr>
                        <a:t>(18/03/16)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3.78</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gridSpan="2">
                  <a:txBody>
                    <a:bodyPr/>
                    <a:lstStyle/>
                    <a:p>
                      <a:pPr algn="ctr" fontAlgn="b"/>
                      <a:r>
                        <a:rPr lang="es-ES" sz="800" u="none" strike="noStrike" dirty="0">
                          <a:solidFill>
                            <a:srgbClr val="000000"/>
                          </a:solidFill>
                          <a:effectLst/>
                          <a:latin typeface="Avenir Next Condensed Regular"/>
                          <a:cs typeface="Avenir Next Condensed Regular"/>
                        </a:rPr>
                        <a:t>Reservas internacionales (mdd)</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0663">
                <a:tc>
                  <a:txBody>
                    <a:bodyPr/>
                    <a:lstStyle/>
                    <a:p>
                      <a:pPr algn="l" fontAlgn="b"/>
                      <a:r>
                        <a:rPr lang="es-ES" sz="700" u="none" strike="noStrike" dirty="0" smtClean="0">
                          <a:effectLst/>
                          <a:latin typeface="Avenir Next Condensed Regular"/>
                          <a:cs typeface="Avenir Next Condensed Regular"/>
                        </a:rPr>
                        <a:t>(</a:t>
                      </a:r>
                      <a:r>
                        <a:rPr lang="es-ES" sz="700" u="none" strike="noStrike" dirty="0" smtClean="0">
                          <a:effectLst/>
                          <a:latin typeface="Avenir Next Condensed Regular"/>
                          <a:cs typeface="Avenir Next Condensed Regular"/>
                        </a:rPr>
                        <a:t>18/</a:t>
                      </a:r>
                      <a:r>
                        <a:rPr lang="es-ES" sz="700" u="none" strike="noStrike" dirty="0" smtClean="0">
                          <a:effectLst/>
                          <a:latin typeface="Avenir Next Condensed Regular"/>
                          <a:cs typeface="Avenir Next Condensed Regular"/>
                        </a:rPr>
                        <a:t>03/2016)</a:t>
                      </a:r>
                      <a:endParaRPr lang="es-ES" sz="700" b="0" i="0" u="none" strike="noStrike" dirty="0">
                        <a:solidFill>
                          <a:srgbClr val="FFB005"/>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700" u="none" strike="noStrike" dirty="0" smtClean="0">
                          <a:solidFill>
                            <a:srgbClr val="000000"/>
                          </a:solidFill>
                          <a:effectLst/>
                          <a:latin typeface="Avenir Next Condensed Regular"/>
                          <a:cs typeface="Avenir Next Condensed Regular"/>
                        </a:rPr>
                        <a:t>176,939.1</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graphicFrame>
        <p:nvGraphicFramePr>
          <p:cNvPr id="35" name="Tabla 34"/>
          <p:cNvGraphicFramePr>
            <a:graphicFrameLocks noGrp="1"/>
          </p:cNvGraphicFramePr>
          <p:nvPr>
            <p:extLst>
              <p:ext uri="{D42A27DB-BD31-4B8C-83A1-F6EECF244321}">
                <p14:modId xmlns:p14="http://schemas.microsoft.com/office/powerpoint/2010/main" val="2050013872"/>
              </p:ext>
            </p:extLst>
          </p:nvPr>
        </p:nvGraphicFramePr>
        <p:xfrm>
          <a:off x="358518" y="5035927"/>
          <a:ext cx="971968" cy="2537460"/>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12814"/>
                <a:gridCol w="459154"/>
              </a:tblGrid>
              <a:tr h="190500">
                <a:tc gridSpan="2">
                  <a:txBody>
                    <a:bodyPr/>
                    <a:lstStyle/>
                    <a:p>
                      <a:pPr algn="ctr" fontAlgn="b"/>
                      <a:r>
                        <a:rPr lang="es-ES" sz="800" b="1" u="none" strike="noStrike" dirty="0">
                          <a:solidFill>
                            <a:schemeClr val="tx1"/>
                          </a:solidFill>
                          <a:effectLst/>
                          <a:latin typeface="Avenir Next Condensed Regular"/>
                          <a:cs typeface="Avenir Next Condensed Regular"/>
                        </a:rPr>
                        <a:t>Inflación anual</a:t>
                      </a:r>
                      <a:endParaRPr lang="es-ES" sz="800" b="1" i="0" u="none" strike="noStrike" dirty="0">
                        <a:solidFill>
                          <a:schemeClr val="tx1"/>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6540">
                <a:tc gridSpan="2">
                  <a:txBody>
                    <a:bodyPr/>
                    <a:lstStyle/>
                    <a:p>
                      <a:pPr algn="ctr" fontAlgn="b"/>
                      <a:r>
                        <a:rPr lang="en-US" sz="800" b="1" u="none" strike="noStrike" dirty="0" smtClean="0">
                          <a:solidFill>
                            <a:srgbClr val="000000"/>
                          </a:solidFill>
                          <a:effectLst/>
                          <a:latin typeface="Avenir Next Condensed Regular"/>
                          <a:cs typeface="Avenir Next Condensed Regular"/>
                        </a:rPr>
                        <a:t>(Feb.</a:t>
                      </a:r>
                      <a:r>
                        <a:rPr lang="en-US" sz="800" b="1" u="none" strike="noStrike" baseline="0" dirty="0" smtClean="0">
                          <a:solidFill>
                            <a:srgbClr val="000000"/>
                          </a:solidFill>
                          <a:effectLst/>
                          <a:latin typeface="Avenir Next Condensed Regular"/>
                          <a:cs typeface="Avenir Next Condensed Regular"/>
                        </a:rPr>
                        <a:t> </a:t>
                      </a:r>
                      <a:r>
                        <a:rPr lang="en-US" sz="800" b="1" u="none" strike="noStrike" dirty="0" smtClean="0">
                          <a:solidFill>
                            <a:srgbClr val="000000"/>
                          </a:solidFill>
                          <a:effectLst/>
                          <a:latin typeface="Avenir Next Condensed Regular"/>
                          <a:cs typeface="Avenir Next Condensed Regular"/>
                        </a:rPr>
                        <a:t>2015</a:t>
                      </a:r>
                      <a:r>
                        <a:rPr lang="en-US" sz="800" b="1" u="none" strike="noStrike" dirty="0" smtClean="0">
                          <a:solidFill>
                            <a:srgbClr val="000000"/>
                          </a:solidFill>
                          <a:effectLst/>
                          <a:latin typeface="Avenir Next Condensed Regular"/>
                          <a:cs typeface="Avenir Next Condensed Regular"/>
                        </a:rPr>
                        <a:t>-Feb. </a:t>
                      </a:r>
                      <a:r>
                        <a:rPr lang="en-US" sz="800" b="1" u="none" strike="noStrike" dirty="0" smtClean="0">
                          <a:solidFill>
                            <a:srgbClr val="000000"/>
                          </a:solidFill>
                          <a:effectLst/>
                          <a:latin typeface="Avenir Next Condensed Regular"/>
                          <a:cs typeface="Avenir Next Condensed Regular"/>
                        </a:rPr>
                        <a:t>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c hMerge="1">
                  <a:txBody>
                    <a:bodyPr/>
                    <a:lstStyle/>
                    <a:p>
                      <a:endParaRPr lang="es-ES"/>
                    </a:p>
                  </a:txBody>
                  <a:tcPr/>
                </a:tc>
              </a:tr>
              <a:tr h="256540">
                <a:tc>
                  <a:txBody>
                    <a:bodyPr/>
                    <a:lstStyle/>
                    <a:p>
                      <a:pPr algn="l" fontAlgn="b"/>
                      <a:r>
                        <a:rPr lang="es-ES" sz="800" b="0" u="none" strike="noStrike" dirty="0">
                          <a:effectLst/>
                          <a:latin typeface="Avenir Next Condensed Regular"/>
                          <a:cs typeface="Avenir Next Condensed Regular"/>
                        </a:rPr>
                        <a:t>Objetivo de inflación</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3.00</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347980">
                <a:tc>
                  <a:txBody>
                    <a:bodyPr/>
                    <a:lstStyle/>
                    <a:p>
                      <a:pPr algn="l" fontAlgn="b"/>
                      <a:r>
                        <a:rPr lang="es-ES" sz="800" u="none" strike="noStrike" dirty="0" smtClean="0">
                          <a:effectLst/>
                          <a:latin typeface="Avenir Next Condensed Regular"/>
                          <a:cs typeface="Avenir Next Condensed Regular"/>
                        </a:rPr>
                        <a:t>Intervalo de </a:t>
                      </a:r>
                      <a:r>
                        <a:rPr lang="es-ES" sz="700" u="none" strike="noStrike" dirty="0" smtClean="0">
                          <a:effectLst/>
                          <a:latin typeface="Avenir Next Condensed Regular"/>
                          <a:cs typeface="Avenir Next Condensed Regular"/>
                        </a:rPr>
                        <a:t>variabilidad</a:t>
                      </a:r>
                    </a:p>
                    <a:p>
                      <a:pPr algn="l" fontAlgn="b"/>
                      <a:r>
                        <a:rPr lang="es-ES" sz="700" u="none" strike="noStrike" dirty="0" smtClean="0">
                          <a:effectLst/>
                          <a:latin typeface="Avenir Next Condensed Regular"/>
                          <a:cs typeface="Avenir Next Condensed Regular"/>
                        </a:rPr>
                        <a:t>porcentual</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a:solidFill>
                            <a:srgbClr val="000000"/>
                          </a:solidFill>
                          <a:effectLst/>
                          <a:latin typeface="Avenir Next Condensed Regular"/>
                          <a:cs typeface="Avenir Next Condensed Regular"/>
                        </a:rPr>
                        <a:t>±1 punto</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2.87</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800" u="none" strike="noStrike" dirty="0">
                          <a:effectLst/>
                          <a:latin typeface="Avenir Next Condensed Regular"/>
                          <a:cs typeface="Avenir Next Condensed Regular"/>
                        </a:rPr>
                        <a:t>Inflación </a:t>
                      </a:r>
                      <a:r>
                        <a:rPr lang="es-ES" sz="700" u="none" strike="noStrike" dirty="0">
                          <a:effectLst/>
                          <a:latin typeface="Avenir Next Condensed Regular"/>
                          <a:cs typeface="Avenir Next Condensed Regular"/>
                        </a:rPr>
                        <a:t>subyacente *</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2.66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gridSpan="2">
                  <a:txBody>
                    <a:bodyPr/>
                    <a:lstStyle/>
                    <a:p>
                      <a:pPr algn="ctr" fontAlgn="b"/>
                      <a:r>
                        <a:rPr lang="es-ES" sz="800" b="1" u="none" strike="noStrike" dirty="0">
                          <a:solidFill>
                            <a:srgbClr val="000000"/>
                          </a:solidFill>
                          <a:effectLst/>
                          <a:latin typeface="Avenir Next Condensed Regular"/>
                          <a:cs typeface="Avenir Next Condensed Regular"/>
                        </a:rPr>
                        <a:t>Inflación mensual</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190500">
                <a:tc gridSpan="2">
                  <a:txBody>
                    <a:bodyPr/>
                    <a:lstStyle/>
                    <a:p>
                      <a:pPr algn="ctr" fontAlgn="b"/>
                      <a:r>
                        <a:rPr lang="en-US" sz="800" b="1" u="none" strike="noStrike" dirty="0" smtClean="0">
                          <a:solidFill>
                            <a:srgbClr val="000000"/>
                          </a:solidFill>
                          <a:effectLst/>
                          <a:latin typeface="Avenir Next Condensed Regular"/>
                          <a:cs typeface="Avenir Next Condensed Regular"/>
                        </a:rPr>
                        <a:t>(Feb. </a:t>
                      </a:r>
                      <a:r>
                        <a:rPr lang="en-US" sz="800" b="1" u="none" strike="noStrike" dirty="0" smtClean="0">
                          <a:solidFill>
                            <a:srgbClr val="000000"/>
                          </a:solidFill>
                          <a:effectLst/>
                          <a:latin typeface="Avenir Next Condensed Regular"/>
                          <a:cs typeface="Avenir Next Condensed Regular"/>
                        </a:rPr>
                        <a:t>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lumMod val="65000"/>
                      </a:schemeClr>
                    </a:solidFill>
                  </a:tcPr>
                </a:tc>
                <a:tc hMerge="1">
                  <a:txBody>
                    <a:bodyPr/>
                    <a:lstStyle/>
                    <a:p>
                      <a:endParaRPr lang="es-ES"/>
                    </a:p>
                  </a:txBody>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0.44</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u="none" strike="noStrike" dirty="0">
                          <a:effectLst/>
                          <a:latin typeface="Avenir Next Condensed Regular"/>
                          <a:cs typeface="Avenir Next Condensed Regular"/>
                        </a:rPr>
                        <a:t>Inflación subyacente </a:t>
                      </a:r>
                      <a:r>
                        <a:rPr lang="es-ES" sz="800" u="none" strike="noStrike" dirty="0">
                          <a:effectLst/>
                          <a:latin typeface="Avenir Next Condensed Regular"/>
                          <a:cs typeface="Avenir Next Condensed Regular"/>
                        </a:rPr>
                        <a:t>*</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0.36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b="1" u="none" strike="noStrike" dirty="0" smtClean="0">
                          <a:effectLst/>
                          <a:latin typeface="Avenir Next Condensed Regular"/>
                          <a:cs typeface="Avenir Next Condensed Regular"/>
                        </a:rPr>
                        <a:t>UDIS</a:t>
                      </a:r>
                      <a:r>
                        <a:rPr lang="es-ES" sz="800" b="1" u="none" strike="noStrike" baseline="0" dirty="0">
                          <a:effectLst/>
                          <a:latin typeface="Avenir Next Condensed Regular"/>
                          <a:cs typeface="Avenir Next Condensed Regular"/>
                        </a:rPr>
                        <a:t> </a:t>
                      </a:r>
                      <a:r>
                        <a:rPr lang="es-ES" sz="700" b="1" u="none" strike="noStrike" dirty="0" smtClean="0">
                          <a:effectLst/>
                          <a:latin typeface="Avenir Next Condensed Regular"/>
                          <a:cs typeface="Avenir Next Condensed Regular"/>
                        </a:rPr>
                        <a:t>(10/03/16)</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5.443384</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sp>
        <p:nvSpPr>
          <p:cNvPr id="36" name="CuadroTexto 35"/>
          <p:cNvSpPr txBox="1"/>
          <p:nvPr/>
        </p:nvSpPr>
        <p:spPr>
          <a:xfrm>
            <a:off x="1682143" y="6420539"/>
            <a:ext cx="4839192" cy="2000548"/>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Riesgo país de México registra alza marginal: </a:t>
            </a:r>
            <a:r>
              <a:rPr lang="es-ES" sz="1400" dirty="0" smtClean="0">
                <a:latin typeface="Avenir Book"/>
                <a:cs typeface="Avenir Book"/>
              </a:rPr>
              <a:t>SHCP</a:t>
            </a:r>
          </a:p>
          <a:p>
            <a:r>
              <a:rPr lang="es-ES" sz="1100" b="0" dirty="0" smtClean="0">
                <a:latin typeface="Avenir Book"/>
                <a:cs typeface="Avenir Book"/>
              </a:rPr>
              <a:t>Luego </a:t>
            </a:r>
            <a:r>
              <a:rPr lang="es-ES" sz="1100" b="0" dirty="0">
                <a:latin typeface="Avenir Book"/>
                <a:cs typeface="Avenir Book"/>
              </a:rPr>
              <a:t>de cinco bajas consecutivas, el riesgo país de México cerró el jueves pasado en 222 puntos base, tres unidades más respecto al nivel observado el 18 de marzo, de acuerdo con la Secretaría de Hacienda y Crédito Público (SHCP)</a:t>
            </a:r>
            <a:r>
              <a:rPr lang="es-ES" sz="1100" b="0" dirty="0" smtClean="0">
                <a:latin typeface="Avenir Book"/>
                <a:cs typeface="Avenir Book"/>
              </a:rPr>
              <a:t>. Así</a:t>
            </a:r>
            <a:r>
              <a:rPr lang="es-ES" sz="1100" b="0" dirty="0">
                <a:latin typeface="Avenir Book"/>
                <a:cs typeface="Avenir Book"/>
              </a:rPr>
              <a:t>, el riesgo país de México, medido a través del Índice de Bonos de Mercados Emergentes (EMBI+) de J.P. Morgan, retrocedió 10 puntos base, comparado con el nivel reportado al cierre de 2015</a:t>
            </a:r>
            <a:r>
              <a:rPr lang="es-ES" sz="1100" b="0" dirty="0" smtClean="0">
                <a:latin typeface="Avenir Book"/>
                <a:cs typeface="Avenir Book"/>
              </a:rPr>
              <a:t>. En </a:t>
            </a:r>
            <a:r>
              <a:rPr lang="es-ES" sz="1100" b="0" dirty="0">
                <a:latin typeface="Avenir Book"/>
                <a:cs typeface="Avenir Book"/>
              </a:rPr>
              <a:t>el Informe Semanal de su Vocería, la dependencia indicó que el riesgo país de Argentina y Brasil aumentó 15 y 18 unidades, respectivamente en la última semana, al ubicarse el pasado 24 de marzo en 459 y 427 puntos base, en ese orden.</a:t>
            </a:r>
            <a:endParaRPr lang="es-ES" sz="1100" b="0" dirty="0">
              <a:latin typeface="Avenir Book"/>
              <a:cs typeface="Avenir Book"/>
            </a:endParaRPr>
          </a:p>
        </p:txBody>
      </p:sp>
      <p:pic>
        <p:nvPicPr>
          <p:cNvPr id="37" name="Imagen 36">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82440" y="6159759"/>
            <a:ext cx="623447" cy="260780"/>
          </a:xfrm>
          <a:prstGeom prst="rect">
            <a:avLst/>
          </a:prstGeom>
        </p:spPr>
      </p:pic>
      <p:pic>
        <p:nvPicPr>
          <p:cNvPr id="38" name="Imagen 37">
            <a:hlinkClick r:id="rId18"/>
          </p:cNvPr>
          <p:cNvPicPr>
            <a:picLocks/>
          </p:cNvPicPr>
          <p:nvPr/>
        </p:nvPicPr>
        <p:blipFill>
          <a:blip r:embed="rId19">
            <a:extLst>
              <a:ext uri="{28A0092B-C50C-407E-A947-70E740481C1C}">
                <a14:useLocalDpi xmlns:a14="http://schemas.microsoft.com/office/drawing/2010/main" val="0"/>
              </a:ext>
            </a:extLst>
          </a:blip>
          <a:stretch>
            <a:fillRect/>
          </a:stretch>
        </p:blipFill>
        <p:spPr>
          <a:xfrm>
            <a:off x="1756223" y="3664648"/>
            <a:ext cx="1261485" cy="254808"/>
          </a:xfrm>
          <a:prstGeom prst="rect">
            <a:avLst/>
          </a:prstGeom>
        </p:spPr>
      </p:pic>
      <p:sp>
        <p:nvSpPr>
          <p:cNvPr id="26" name="CuadroTexto 25"/>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Lun</a:t>
            </a:r>
            <a:r>
              <a:rPr lang="es-ES" b="1" dirty="0" smtClean="0">
                <a:latin typeface="Avenir Heavy"/>
                <a:cs typeface="Avenir Heavy"/>
              </a:rPr>
              <a:t>es 28 </a:t>
            </a:r>
            <a:r>
              <a:rPr lang="es-ES" b="1" dirty="0" smtClean="0">
                <a:latin typeface="Avenir Heavy"/>
                <a:cs typeface="Avenir Heavy"/>
              </a:rPr>
              <a:t>de marzo de 2016 </a:t>
            </a:r>
          </a:p>
        </p:txBody>
      </p:sp>
    </p:spTree>
    <p:extLst>
      <p:ext uri="{BB962C8B-B14F-4D97-AF65-F5344CB8AC3E}">
        <p14:creationId xmlns:p14="http://schemas.microsoft.com/office/powerpoint/2010/main" val="336583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17" name="Imagen 1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18" name="Imagen 1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19" name="Imagen 1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pic>
        <p:nvPicPr>
          <p:cNvPr id="20" name="Imagen 19" descr="SAT.tiff">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r="1652"/>
          <a:stretch/>
        </p:blipFill>
        <p:spPr>
          <a:xfrm>
            <a:off x="473718" y="5276987"/>
            <a:ext cx="969041" cy="876399"/>
          </a:xfrm>
          <a:prstGeom prst="rect">
            <a:avLst/>
          </a:prstGeom>
          <a:ln>
            <a:noFill/>
          </a:ln>
          <a:effectLst>
            <a:outerShdw blurRad="292100" dist="139700" dir="2700000" algn="tl" rotWithShape="0">
              <a:srgbClr val="333333">
                <a:alpha val="65000"/>
              </a:srgbClr>
            </a:outerShdw>
          </a:effectLst>
        </p:spPr>
      </p:pic>
      <p:sp>
        <p:nvSpPr>
          <p:cNvPr id="26" name="CuadroTexto 25"/>
          <p:cNvSpPr txBox="1"/>
          <p:nvPr/>
        </p:nvSpPr>
        <p:spPr>
          <a:xfrm>
            <a:off x="1690055" y="4184614"/>
            <a:ext cx="4839192" cy="2339102"/>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PIB de EU aumentó un 1.4% en cuarto trimestre de </a:t>
            </a:r>
            <a:r>
              <a:rPr lang="es-ES" sz="1400" dirty="0" smtClean="0">
                <a:latin typeface="Avenir Book"/>
                <a:cs typeface="Avenir Book"/>
              </a:rPr>
              <a:t>2015</a:t>
            </a:r>
          </a:p>
          <a:p>
            <a:r>
              <a:rPr lang="es-ES" sz="1100" b="0" dirty="0">
                <a:latin typeface="Avenir Book"/>
                <a:cs typeface="Avenir Book"/>
              </a:rPr>
              <a:t>El Producto Interior Bruto (PIB) de Estados Unidos aumentó un 1.4 por ciento en el cuarto trimestre de 2015, según informó el Departamento de </a:t>
            </a:r>
            <a:r>
              <a:rPr lang="es-ES" sz="1100" b="0" dirty="0" smtClean="0">
                <a:latin typeface="Avenir Book"/>
                <a:cs typeface="Avenir Book"/>
              </a:rPr>
              <a:t>Comercio. Este </a:t>
            </a:r>
            <a:r>
              <a:rPr lang="es-ES" sz="1100" b="0" dirty="0">
                <a:latin typeface="Avenir Book"/>
                <a:cs typeface="Avenir Book"/>
              </a:rPr>
              <a:t>es el tercer y último cálculo del cuarto trimestre, con lo que el crecimiento acumulado fue del 2.4 por ciento en 2015, igual que en el año </a:t>
            </a:r>
            <a:r>
              <a:rPr lang="es-ES" sz="1100" b="0" dirty="0" smtClean="0">
                <a:latin typeface="Avenir Book"/>
                <a:cs typeface="Avenir Book"/>
              </a:rPr>
              <a:t>anterior.</a:t>
            </a:r>
            <a:r>
              <a:rPr lang="es-ES" sz="1100" b="0" dirty="0">
                <a:latin typeface="Avenir Book"/>
                <a:cs typeface="Avenir Book"/>
              </a:rPr>
              <a:t> </a:t>
            </a:r>
            <a:r>
              <a:rPr lang="es-ES" sz="1100" b="0" dirty="0" smtClean="0">
                <a:latin typeface="Avenir Book"/>
                <a:cs typeface="Avenir Book"/>
              </a:rPr>
              <a:t>El </a:t>
            </a:r>
            <a:r>
              <a:rPr lang="es-ES" sz="1100" b="0" dirty="0">
                <a:latin typeface="Avenir Book"/>
                <a:cs typeface="Avenir Book"/>
              </a:rPr>
              <a:t>crecimiento del 1.4 por ciento en el cuarto trimestre ha superado las estimaciones previas, situadas en el 1 por </a:t>
            </a:r>
            <a:r>
              <a:rPr lang="es-ES" sz="1100" b="0" dirty="0" smtClean="0">
                <a:latin typeface="Avenir Book"/>
                <a:cs typeface="Avenir Book"/>
              </a:rPr>
              <a:t>ciento.</a:t>
            </a:r>
            <a:r>
              <a:rPr lang="es-ES" sz="1100" b="0" dirty="0">
                <a:latin typeface="Avenir Book"/>
                <a:cs typeface="Avenir Book"/>
              </a:rPr>
              <a:t> </a:t>
            </a:r>
            <a:r>
              <a:rPr lang="es-ES" sz="1100" b="0" dirty="0" smtClean="0">
                <a:latin typeface="Avenir Book"/>
                <a:cs typeface="Avenir Book"/>
              </a:rPr>
              <a:t>Esta </a:t>
            </a:r>
            <a:r>
              <a:rPr lang="es-ES" sz="1100" b="0" dirty="0">
                <a:latin typeface="Avenir Book"/>
                <a:cs typeface="Avenir Book"/>
              </a:rPr>
              <a:t>mejora de debe principalmente a un aumento en el gasto de consumo en recreación y transporte, según los analistas</a:t>
            </a:r>
            <a:r>
              <a:rPr lang="es-ES" sz="1100" b="0" dirty="0" smtClean="0">
                <a:latin typeface="Avenir Book"/>
                <a:cs typeface="Avenir Book"/>
              </a:rPr>
              <a:t>. </a:t>
            </a:r>
            <a:r>
              <a:rPr lang="es-ES" sz="1100" b="0" dirty="0">
                <a:latin typeface="Avenir Book"/>
                <a:cs typeface="Avenir Book"/>
              </a:rPr>
              <a:t>El gasto de consumo aumentó un 2.4 por ciento en los últimos tres meses de 2015, frente al 2 por ciento estimado previamente</a:t>
            </a:r>
            <a:r>
              <a:rPr lang="es-ES" sz="1100" b="0" dirty="0" smtClean="0">
                <a:latin typeface="Avenir Book"/>
                <a:cs typeface="Avenir Book"/>
              </a:rPr>
              <a:t>. </a:t>
            </a:r>
            <a:r>
              <a:rPr lang="es-ES" sz="1100" b="0" dirty="0">
                <a:latin typeface="Avenir Book"/>
                <a:cs typeface="Avenir Book"/>
              </a:rPr>
              <a:t>Por su parte, los beneficios corporativos sufrieron la peor caída en siete años, y su primera caída anual desde la Gran Recesión.</a:t>
            </a:r>
            <a:endParaRPr lang="es-ES" sz="1100" b="0" dirty="0">
              <a:latin typeface="Avenir Book"/>
              <a:cs typeface="Avenir Book"/>
            </a:endParaRPr>
          </a:p>
        </p:txBody>
      </p:sp>
      <p:sp>
        <p:nvSpPr>
          <p:cNvPr id="28" name="CuadroTexto 27"/>
          <p:cNvSpPr txBox="1"/>
          <p:nvPr/>
        </p:nvSpPr>
        <p:spPr>
          <a:xfrm>
            <a:off x="1690055" y="6938163"/>
            <a:ext cx="4839192" cy="1831270"/>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Prevén lluvias aisladas en la mitad del </a:t>
            </a:r>
            <a:r>
              <a:rPr lang="es-ES" sz="1400" dirty="0" smtClean="0">
                <a:latin typeface="Avenir Book"/>
                <a:cs typeface="Avenir Book"/>
              </a:rPr>
              <a:t>país</a:t>
            </a:r>
          </a:p>
          <a:p>
            <a:r>
              <a:rPr lang="es-ES" sz="1100" b="0" dirty="0">
                <a:latin typeface="Avenir Book"/>
                <a:cs typeface="Avenir Book"/>
              </a:rPr>
              <a:t>El frente frío 51 ocasionará este día lluvias aisladas, tormentas eléctricas y posibles granizadas en Nuevo León, San Luis Potosí, Tamaulipas y Veracruz, informó el Servicio Meteorológico Nacional (SMN). </a:t>
            </a:r>
            <a:r>
              <a:rPr lang="es-ES" sz="1100" b="0" dirty="0" smtClean="0">
                <a:latin typeface="Avenir Book"/>
                <a:cs typeface="Avenir Book"/>
              </a:rPr>
              <a:t>Asimismo</a:t>
            </a:r>
            <a:r>
              <a:rPr lang="es-ES" sz="1100" b="0" dirty="0">
                <a:latin typeface="Avenir Book"/>
                <a:cs typeface="Avenir Book"/>
              </a:rPr>
              <a:t>, la entrada de humedad del Océano Pacífico, el Golfo de México y el Mar Caribe, generará lluvias aisladas en Hidalgo, Guanajuato, Querétaro, Estado de México, Ciudad de México, Tlaxcala, Puebla, Guerrero, Oaxaca, Chiapas y Tabasco. </a:t>
            </a:r>
            <a:r>
              <a:rPr lang="es-ES" sz="1100" b="0" dirty="0" smtClean="0">
                <a:latin typeface="Avenir Book"/>
                <a:cs typeface="Avenir Book"/>
              </a:rPr>
              <a:t>El </a:t>
            </a:r>
            <a:r>
              <a:rPr lang="es-ES" sz="1100" b="0" dirty="0">
                <a:latin typeface="Avenir Book"/>
                <a:cs typeface="Avenir Book"/>
              </a:rPr>
              <a:t>SMN agregó que continuará la presencia de vientos de componente norte con rachas de hasta 50 kilómetros por hora en costas de Tamaulipas y el norte de Veracruz. </a:t>
            </a:r>
            <a:endParaRPr lang="es-ES" sz="1100" b="0" dirty="0">
              <a:latin typeface="Avenir Book"/>
              <a:cs typeface="Avenir Book"/>
            </a:endParaRPr>
          </a:p>
        </p:txBody>
      </p:sp>
      <p:pic>
        <p:nvPicPr>
          <p:cNvPr id="29" name="Imagen 28">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5178" y="3932817"/>
            <a:ext cx="931888" cy="251797"/>
          </a:xfrm>
          <a:prstGeom prst="rect">
            <a:avLst/>
          </a:prstGeom>
        </p:spPr>
      </p:pic>
      <p:pic>
        <p:nvPicPr>
          <p:cNvPr id="30" name="Imagen 29" descr="Azteca Noticias.tiff">
            <a:hlinkClick r:id="rId17"/>
          </p:cNvPr>
          <p:cNvPicPr>
            <a:picLocks/>
          </p:cNvPicPr>
          <p:nvPr/>
        </p:nvPicPr>
        <p:blipFill>
          <a:blip r:embed="rId18">
            <a:extLst>
              <a:ext uri="{28A0092B-C50C-407E-A947-70E740481C1C}">
                <a14:useLocalDpi xmlns:a14="http://schemas.microsoft.com/office/drawing/2010/main" val="0"/>
              </a:ext>
            </a:extLst>
          </a:blip>
          <a:stretch>
            <a:fillRect/>
          </a:stretch>
        </p:blipFill>
        <p:spPr>
          <a:xfrm>
            <a:off x="1775178" y="6733243"/>
            <a:ext cx="1155247" cy="234643"/>
          </a:xfrm>
          <a:prstGeom prst="rect">
            <a:avLst/>
          </a:prstGeom>
        </p:spPr>
      </p:pic>
      <p:sp>
        <p:nvSpPr>
          <p:cNvPr id="31" name="CuadroTexto 30"/>
          <p:cNvSpPr txBox="1"/>
          <p:nvPr/>
        </p:nvSpPr>
        <p:spPr>
          <a:xfrm>
            <a:off x="1698522" y="1860572"/>
            <a:ext cx="4839192" cy="1877437"/>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MERCADOS GLOBALES-Dólar se afirma, bolsas de Asia caen mientras inversores esperan datos </a:t>
            </a:r>
            <a:r>
              <a:rPr lang="es-ES" sz="1400" dirty="0" smtClean="0">
                <a:latin typeface="Avenir Book"/>
                <a:cs typeface="Avenir Book"/>
              </a:rPr>
              <a:t>EEUU</a:t>
            </a:r>
          </a:p>
          <a:p>
            <a:r>
              <a:rPr lang="es-ES" sz="1100" b="0" dirty="0">
                <a:latin typeface="Avenir Book"/>
                <a:cs typeface="Avenir Book"/>
              </a:rPr>
              <a:t>El dólar subía el lunes y la mayoría de los mercados de Asia cedía en momentos en que los inversores aguardan unos datos económicos estadounidenses y discursos de funcionarios de la Reserva Federal que podrían señalar más aumentos de las tasas de interés que lo </a:t>
            </a:r>
            <a:r>
              <a:rPr lang="es-ES" sz="1100" b="0" dirty="0" smtClean="0">
                <a:latin typeface="Avenir Book"/>
                <a:cs typeface="Avenir Book"/>
              </a:rPr>
              <a:t>previsto. En </a:t>
            </a:r>
            <a:r>
              <a:rPr lang="es-ES" sz="1100" b="0" dirty="0">
                <a:latin typeface="Avenir Book"/>
                <a:cs typeface="Avenir Book"/>
              </a:rPr>
              <a:t>la última semana, el dólar se vio favorecido por unos datos sólidos del Producto Interno Bruto estadounidense y por comentarios de funcionarios de la </a:t>
            </a:r>
            <a:r>
              <a:rPr lang="es-ES" sz="1100" b="0" dirty="0" err="1">
                <a:latin typeface="Avenir Book"/>
                <a:cs typeface="Avenir Book"/>
              </a:rPr>
              <a:t>Fed</a:t>
            </a:r>
            <a:r>
              <a:rPr lang="es-ES" sz="1100" b="0" dirty="0">
                <a:latin typeface="Avenir Book"/>
                <a:cs typeface="Avenir Book"/>
              </a:rPr>
              <a:t> que sugirieron que el banco central podrían elevar las tasas de interés tan pronto como el próximo mes.</a:t>
            </a:r>
            <a:endParaRPr lang="es-ES" sz="1100" b="0" dirty="0">
              <a:latin typeface="Avenir Book"/>
              <a:cs typeface="Avenir Book"/>
            </a:endParaRPr>
          </a:p>
        </p:txBody>
      </p:sp>
      <p:pic>
        <p:nvPicPr>
          <p:cNvPr id="27" name="Imagen 26">
            <a:hlinkClick r:id="rId19"/>
          </p:cNvPr>
          <p:cNvPicPr>
            <a:picLocks/>
          </p:cNvPicPr>
          <p:nvPr/>
        </p:nvPicPr>
        <p:blipFill>
          <a:blip r:embed="rId20">
            <a:extLst>
              <a:ext uri="{28A0092B-C50C-407E-A947-70E740481C1C}">
                <a14:useLocalDpi xmlns:a14="http://schemas.microsoft.com/office/drawing/2010/main" val="0"/>
              </a:ext>
            </a:extLst>
          </a:blip>
          <a:stretch>
            <a:fillRect/>
          </a:stretch>
        </p:blipFill>
        <p:spPr>
          <a:xfrm>
            <a:off x="1775178" y="1626739"/>
            <a:ext cx="1173448" cy="322369"/>
          </a:xfrm>
          <a:prstGeom prst="rect">
            <a:avLst/>
          </a:prstGeom>
        </p:spPr>
      </p:pic>
      <p:sp>
        <p:nvSpPr>
          <p:cNvPr id="33" name="CuadroTexto 3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Lun</a:t>
            </a:r>
            <a:r>
              <a:rPr lang="es-ES" b="1" dirty="0" smtClean="0">
                <a:latin typeface="Avenir Heavy"/>
                <a:cs typeface="Avenir Heavy"/>
              </a:rPr>
              <a:t>es 28 </a:t>
            </a:r>
            <a:r>
              <a:rPr lang="es-ES" b="1" dirty="0" smtClean="0">
                <a:latin typeface="Avenir Heavy"/>
                <a:cs typeface="Avenir Heavy"/>
              </a:rPr>
              <a:t>de marzo de 2016 </a:t>
            </a:r>
          </a:p>
        </p:txBody>
      </p:sp>
      <p:pic>
        <p:nvPicPr>
          <p:cNvPr id="5" name="Imagen 4">
            <a:hlinkClick r:id="rId21"/>
          </p:cNvPr>
          <p:cNvPicPr>
            <a:picLocks noChangeAspect="1"/>
          </p:cNvPicPr>
          <p:nvPr/>
        </p:nvPicPr>
        <p:blipFill>
          <a:blip r:embed="rId22"/>
          <a:stretch>
            <a:fillRect/>
          </a:stretch>
        </p:blipFill>
        <p:spPr>
          <a:xfrm>
            <a:off x="358680" y="2801006"/>
            <a:ext cx="1143304" cy="1509507"/>
          </a:xfrm>
          <a:prstGeom prst="rect">
            <a:avLst/>
          </a:prstGeom>
        </p:spPr>
      </p:pic>
    </p:spTree>
    <p:extLst>
      <p:ext uri="{BB962C8B-B14F-4D97-AF65-F5344CB8AC3E}">
        <p14:creationId xmlns:p14="http://schemas.microsoft.com/office/powerpoint/2010/main" val="37438036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22584</TotalTime>
  <Words>1659</Words>
  <Application>Microsoft Macintosh PowerPoint</Application>
  <PresentationFormat>Carta (216 x 279 mm)</PresentationFormat>
  <Paragraphs>95</Paragraphs>
  <Slides>4</Slides>
  <Notes>4</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Company>IMCP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Ileana Mayela Romo Chávez</dc:creator>
  <cp:lastModifiedBy>Sheri Ochoa</cp:lastModifiedBy>
  <cp:revision>2257</cp:revision>
  <cp:lastPrinted>2015-09-28T14:01:28Z</cp:lastPrinted>
  <dcterms:created xsi:type="dcterms:W3CDTF">2013-12-30T14:58:09Z</dcterms:created>
  <dcterms:modified xsi:type="dcterms:W3CDTF">2016-03-28T14:16:30Z</dcterms:modified>
</cp:coreProperties>
</file>