
<file path=[Content_Types].xml><?xml version="1.0" encoding="utf-8"?>
<Types xmlns="http://schemas.openxmlformats.org/package/2006/content-types">
  <Default Extension="xml" ContentType="application/xml"/>
  <Default Extension="jp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62" r:id="rId2"/>
    <p:sldId id="263" r:id="rId3"/>
    <p:sldId id="264" r:id="rId4"/>
    <p:sldId id="265" r:id="rId5"/>
  </p:sldIdLst>
  <p:sldSz cx="6858000" cy="9144000" type="letter"/>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1B9AD05-74B1-9147-BA13-FAF9E36E5E49}">
          <p14:sldIdLst>
            <p14:sldId id="262"/>
            <p14:sldId id="263"/>
            <p14:sldId id="264"/>
            <p14:sldId id="265"/>
          </p14:sldIdLst>
        </p14:section>
      </p14:sectionLst>
    </p:ex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D32"/>
    <a:srgbClr val="CD19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Énfasi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4628" autoAdjust="0"/>
  </p:normalViewPr>
  <p:slideViewPr>
    <p:cSldViewPr snapToGrid="0" snapToObjects="1">
      <p:cViewPr>
        <p:scale>
          <a:sx n="150" d="100"/>
          <a:sy n="150" d="100"/>
        </p:scale>
        <p:origin x="-112" y="328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24481-A078-A342-A1B5-F0F3B327EBD5}" type="datetimeFigureOut">
              <a:rPr lang="es-ES" smtClean="0"/>
              <a:t>3/23/16</a:t>
            </a:fld>
            <a:endParaRPr lang="es-ES"/>
          </a:p>
        </p:txBody>
      </p:sp>
      <p:sp>
        <p:nvSpPr>
          <p:cNvPr id="4" name="Marcador de imagen de diapositiva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49415E-AC6A-9B4C-8E88-52371210AA4D}" type="slidenum">
              <a:rPr lang="es-ES" smtClean="0"/>
              <a:t>‹Nr.›</a:t>
            </a:fld>
            <a:endParaRPr lang="es-ES"/>
          </a:p>
        </p:txBody>
      </p:sp>
    </p:spTree>
    <p:extLst>
      <p:ext uri="{BB962C8B-B14F-4D97-AF65-F5344CB8AC3E}">
        <p14:creationId xmlns:p14="http://schemas.microsoft.com/office/powerpoint/2010/main" val="23314477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1</a:t>
            </a:fld>
            <a:endParaRPr lang="es-ES"/>
          </a:p>
        </p:txBody>
      </p:sp>
    </p:spTree>
    <p:extLst>
      <p:ext uri="{BB962C8B-B14F-4D97-AF65-F5344CB8AC3E}">
        <p14:creationId xmlns:p14="http://schemas.microsoft.com/office/powerpoint/2010/main" val="157286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2</a:t>
            </a:fld>
            <a:endParaRPr lang="es-ES"/>
          </a:p>
        </p:txBody>
      </p:sp>
    </p:spTree>
    <p:extLst>
      <p:ext uri="{BB962C8B-B14F-4D97-AF65-F5344CB8AC3E}">
        <p14:creationId xmlns:p14="http://schemas.microsoft.com/office/powerpoint/2010/main" val="157286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3</a:t>
            </a:fld>
            <a:endParaRPr lang="es-ES"/>
          </a:p>
        </p:txBody>
      </p:sp>
    </p:spTree>
    <p:extLst>
      <p:ext uri="{BB962C8B-B14F-4D97-AF65-F5344CB8AC3E}">
        <p14:creationId xmlns:p14="http://schemas.microsoft.com/office/powerpoint/2010/main" val="157286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4</a:t>
            </a:fld>
            <a:endParaRPr lang="es-ES"/>
          </a:p>
        </p:txBody>
      </p:sp>
    </p:spTree>
    <p:extLst>
      <p:ext uri="{BB962C8B-B14F-4D97-AF65-F5344CB8AC3E}">
        <p14:creationId xmlns:p14="http://schemas.microsoft.com/office/powerpoint/2010/main" val="157286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2840570"/>
            <a:ext cx="5829300" cy="1960033"/>
          </a:xfrm>
        </p:spPr>
        <p:txBody>
          <a:bodyPr/>
          <a:lstStyle/>
          <a:p>
            <a:r>
              <a:rPr lang="es-ES_tradnl" smtClean="0"/>
              <a:t>Clic para editar título</a:t>
            </a:r>
            <a:endParaRPr lang="es-ES"/>
          </a:p>
        </p:txBody>
      </p:sp>
      <p:sp>
        <p:nvSpPr>
          <p:cNvPr id="3" name="Subtítu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3/23/16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3686526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3/23/16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230442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488951"/>
            <a:ext cx="1157288" cy="10401300"/>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257177" y="488951"/>
            <a:ext cx="3357563" cy="104013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3/23/16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9464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3/23/16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417200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541735" y="5875867"/>
            <a:ext cx="5829300" cy="1816100"/>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503551E3-3EAB-BA4A-A33A-2C611FD209E9}" type="datetimeFigureOut">
              <a:rPr lang="es-ES" smtClean="0"/>
              <a:t>3/23/16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67835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503551E3-3EAB-BA4A-A33A-2C611FD209E9}" type="datetimeFigureOut">
              <a:rPr lang="es-ES" smtClean="0"/>
              <a:t>3/23/16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82320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6184"/>
            <a:ext cx="6172200" cy="15240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503551E3-3EAB-BA4A-A33A-2C611FD209E9}" type="datetimeFigureOut">
              <a:rPr lang="es-ES" smtClean="0"/>
              <a:t>3/23/16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42300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503551E3-3EAB-BA4A-A33A-2C611FD209E9}" type="datetimeFigureOut">
              <a:rPr lang="es-ES" smtClean="0"/>
              <a:t>3/23/16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312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03551E3-3EAB-BA4A-A33A-2C611FD209E9}" type="datetimeFigureOut">
              <a:rPr lang="es-ES" smtClean="0"/>
              <a:t>3/23/16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69809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2" y="364067"/>
            <a:ext cx="2256235" cy="154940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03551E3-3EAB-BA4A-A33A-2C611FD209E9}" type="datetimeFigureOut">
              <a:rPr lang="es-ES" smtClean="0"/>
              <a:t>3/23/16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222803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400801"/>
            <a:ext cx="4114800" cy="755651"/>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03551E3-3EAB-BA4A-A33A-2C611FD209E9}" type="datetimeFigureOut">
              <a:rPr lang="es-ES" smtClean="0"/>
              <a:t>3/23/16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3705085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03551E3-3EAB-BA4A-A33A-2C611FD209E9}" type="datetimeFigureOut">
              <a:rPr lang="es-ES" smtClean="0"/>
              <a:t>3/23/16</a:t>
            </a:fld>
            <a:endParaRPr lang="es-ES"/>
          </a:p>
        </p:txBody>
      </p:sp>
      <p:sp>
        <p:nvSpPr>
          <p:cNvPr id="5" name="Marcador de pie de página 4"/>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E6558AB-1C8D-6741-85D1-62095DE395A6}" type="slidenum">
              <a:rPr lang="es-ES" smtClean="0"/>
              <a:t>‹Nr.›</a:t>
            </a:fld>
            <a:endParaRPr lang="es-ES"/>
          </a:p>
        </p:txBody>
      </p:sp>
    </p:spTree>
    <p:extLst>
      <p:ext uri="{BB962C8B-B14F-4D97-AF65-F5344CB8AC3E}">
        <p14:creationId xmlns:p14="http://schemas.microsoft.com/office/powerpoint/2010/main" val="403350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hyperlink" Target="http://twitter.com/IMCP" TargetMode="External"/><Relationship Id="rId20" Type="http://schemas.openxmlformats.org/officeDocument/2006/relationships/image" Target="../media/image10.tiff"/><Relationship Id="rId21" Type="http://schemas.openxmlformats.org/officeDocument/2006/relationships/hyperlink" Target="http://www.negociosreforma.com/aplicaciones/articulo/default.aspx?id=800361&amp;v=4" TargetMode="External"/><Relationship Id="rId22" Type="http://schemas.openxmlformats.org/officeDocument/2006/relationships/image" Target="../media/image11.tiff"/><Relationship Id="rId10" Type="http://schemas.openxmlformats.org/officeDocument/2006/relationships/image" Target="../media/image5.png"/><Relationship Id="rId11" Type="http://schemas.openxmlformats.org/officeDocument/2006/relationships/hyperlink" Target="http://ebooks.imcp.org.mx/catalog/show/bolet%C3%ADn+financiero/8" TargetMode="External"/><Relationship Id="rId12" Type="http://schemas.openxmlformats.org/officeDocument/2006/relationships/image" Target="../media/image6.jpg"/><Relationship Id="rId13" Type="http://schemas.openxmlformats.org/officeDocument/2006/relationships/hyperlink" Target="http://imcp.org.mx/imce" TargetMode="External"/><Relationship Id="rId14" Type="http://schemas.openxmlformats.org/officeDocument/2006/relationships/image" Target="../media/image7.jpg"/><Relationship Id="rId15" Type="http://schemas.openxmlformats.org/officeDocument/2006/relationships/image" Target="../media/image8.png"/><Relationship Id="rId16" Type="http://schemas.microsoft.com/office/2007/relationships/hdphoto" Target="../media/hdphoto1.wdp"/><Relationship Id="rId17" Type="http://schemas.openxmlformats.org/officeDocument/2006/relationships/hyperlink" Target="http://eleconomista.com.mx/finanzas-publicas/2016/03/22/preocupante-segundo-ajuste-gasto-publico-cepal" TargetMode="External"/><Relationship Id="rId18" Type="http://schemas.openxmlformats.org/officeDocument/2006/relationships/image" Target="../media/image9.jpg"/><Relationship Id="rId19" Type="http://schemas.openxmlformats.org/officeDocument/2006/relationships/hyperlink" Target="http://www.elfinanciero.com.mx/economia/liquidez-saca-a-flote-a-destinos-turisticos.html"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hyperlink" Target="http://www.youtube.com/imcpnet" TargetMode="External"/><Relationship Id="rId6" Type="http://schemas.openxmlformats.org/officeDocument/2006/relationships/image" Target="../media/image3.png"/><Relationship Id="rId7" Type="http://schemas.openxmlformats.org/officeDocument/2006/relationships/hyperlink" Target="https://www.facebook.com/pages/IMCP/186035178835" TargetMode="External"/><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9" Type="http://schemas.openxmlformats.org/officeDocument/2006/relationships/hyperlink" Target="https://www.facebook.com/pages/IMCP/186035178835" TargetMode="External"/><Relationship Id="rId20" Type="http://schemas.openxmlformats.org/officeDocument/2006/relationships/hyperlink" Target="http://imcp.org.mx/servicios/folios/folio-112015-2016-norma-de-desarrollo-profesional-continua-2015-formato-homologado%23.VvKfd0vWrck" TargetMode="External"/><Relationship Id="rId21" Type="http://schemas.openxmlformats.org/officeDocument/2006/relationships/hyperlink" Target="http://imcp.org.mx/servicios/folios/folio-102015-2016-apertura-de-inscripciones-la-93-asamblea-convencion-nacional-veracruz-2016%23.VvKfiEvWrck" TargetMode="External"/><Relationship Id="rId22" Type="http://schemas.openxmlformats.org/officeDocument/2006/relationships/hyperlink" Target="http://imcp.org.mx/servicios/folios/folio-92015-2016-imss-presentacion-de-la-relacion-de-contadores-publicos-autorizados-para-dictaminar-quienes-se-otorgo-la-acreditacion-por-parte-del-instituto-mexicano-del-seguro-social%23.VvKfnEvWrck" TargetMode="External"/><Relationship Id="rId23" Type="http://schemas.openxmlformats.org/officeDocument/2006/relationships/hyperlink" Target="http://www.razon.com.mx/spip.php?article301131" TargetMode="External"/><Relationship Id="rId24" Type="http://schemas.openxmlformats.org/officeDocument/2006/relationships/image" Target="../media/image15.png"/><Relationship Id="rId25" Type="http://schemas.openxmlformats.org/officeDocument/2006/relationships/hyperlink" Target="http://imcp.org.mx/publicaciones/noticias-fiscales-2016-100-sat-listado-de-contribuyentes-definitivo-que-desvirtuaron-los-hechos-que-llevaron-la-autoridad-notificarlos-al-15-de-marzo-de-2016-publicado-en-la-pagina-del-sat%23.VvKhZEvWrck" TargetMode="External"/><Relationship Id="rId10" Type="http://schemas.openxmlformats.org/officeDocument/2006/relationships/image" Target="../media/image4.png"/><Relationship Id="rId11" Type="http://schemas.openxmlformats.org/officeDocument/2006/relationships/hyperlink" Target="http://twitter.com/IMCP" TargetMode="External"/><Relationship Id="rId12" Type="http://schemas.openxmlformats.org/officeDocument/2006/relationships/image" Target="../media/image5.png"/><Relationship Id="rId13" Type="http://schemas.openxmlformats.org/officeDocument/2006/relationships/hyperlink" Target="http://www.milenio.com/negocios/aumento_pobreza-mexico_pobreza-indicadores_pobreza_0_705529676.html" TargetMode="External"/><Relationship Id="rId14" Type="http://schemas.openxmlformats.org/officeDocument/2006/relationships/image" Target="../media/image12.tiff"/><Relationship Id="rId15" Type="http://schemas.openxmlformats.org/officeDocument/2006/relationships/hyperlink" Target="http://www.dineroenimagen.com/2016-03-23/70523?categoria=%22dinero%22" TargetMode="External"/><Relationship Id="rId16" Type="http://schemas.openxmlformats.org/officeDocument/2006/relationships/image" Target="../media/image13.tiff"/><Relationship Id="rId17" Type="http://schemas.openxmlformats.org/officeDocument/2006/relationships/hyperlink" Target="http://imcp.org.mx/publicaciones/noticias-fiscales-2016-101-sat-nuevo-anteproyecto-de-la-primera-resolucion-de-modificaciones-la-rmf-para-2016-destruccion-de-vehiculos-usados%23.VvKhT0vWrck" TargetMode="External"/><Relationship Id="rId18" Type="http://schemas.openxmlformats.org/officeDocument/2006/relationships/image" Target="../media/image14.png"/><Relationship Id="rId19" Type="http://schemas.openxmlformats.org/officeDocument/2006/relationships/hyperlink" Target="http://imcp.org.mx/publicaciones/noticias-fiscales-2016-102-scjn-tesis-y-jurisprudencias-al-18-de-marzo-de-2016%23.VvKhPkvWrck"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8.png"/><Relationship Id="rId6" Type="http://schemas.microsoft.com/office/2007/relationships/hdphoto" Target="../media/hdphoto1.wdp"/><Relationship Id="rId7" Type="http://schemas.openxmlformats.org/officeDocument/2006/relationships/hyperlink" Target="http://www.youtube.com/imcpnet" TargetMode="External"/><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1" Type="http://schemas.openxmlformats.org/officeDocument/2006/relationships/hyperlink" Target="http://twitter.com/IMCP" TargetMode="External"/><Relationship Id="rId12" Type="http://schemas.openxmlformats.org/officeDocument/2006/relationships/image" Target="../media/image5.png"/><Relationship Id="rId13" Type="http://schemas.openxmlformats.org/officeDocument/2006/relationships/hyperlink" Target="http://www.cnnexpansion.com/economia/2016/03/22/banxico-sin-divorciarse-de-la-reserva-federal" TargetMode="External"/><Relationship Id="rId14" Type="http://schemas.openxmlformats.org/officeDocument/2006/relationships/image" Target="../media/image16.tiff"/><Relationship Id="rId15" Type="http://schemas.openxmlformats.org/officeDocument/2006/relationships/hyperlink" Target="http://www.cnnexpansion.com/economia/2016/03/08/fiebre-del-oro-el-metal-amarillo-esta-en-mercado-alcista" TargetMode="External"/><Relationship Id="rId16" Type="http://schemas.openxmlformats.org/officeDocument/2006/relationships/hyperlink" Target="http://www.noticiasmvs.com/%23!/noticias/mercados-internacionales-del-23-de-marzo-371" TargetMode="External"/><Relationship Id="rId17" Type="http://schemas.openxmlformats.org/officeDocument/2006/relationships/image" Target="../media/image17.tiff"/><Relationship Id="rId18" Type="http://schemas.openxmlformats.org/officeDocument/2006/relationships/hyperlink" Target="http://www.radioformula.com.mx/notas.asp?Idn=580356&amp;idFC=2016&amp;sURL=" TargetMode="External"/><Relationship Id="rId19" Type="http://schemas.openxmlformats.org/officeDocument/2006/relationships/image" Target="../media/image18.tiff"/><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8.png"/><Relationship Id="rId6" Type="http://schemas.microsoft.com/office/2007/relationships/hdphoto" Target="../media/hdphoto1.wdp"/><Relationship Id="rId7" Type="http://schemas.openxmlformats.org/officeDocument/2006/relationships/hyperlink" Target="http://www.youtube.com/imcpnet" TargetMode="External"/><Relationship Id="rId8" Type="http://schemas.openxmlformats.org/officeDocument/2006/relationships/image" Target="../media/image3.png"/><Relationship Id="rId9" Type="http://schemas.openxmlformats.org/officeDocument/2006/relationships/hyperlink" Target="https://www.facebook.com/pages/IMCP/186035178835" TargetMode="External"/><Relationship Id="rId10"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hyperlink" Target="https://www.facebook.com/pages/IMCP/186035178835" TargetMode="External"/><Relationship Id="rId20" Type="http://schemas.openxmlformats.org/officeDocument/2006/relationships/image" Target="../media/image22.png"/><Relationship Id="rId21" Type="http://schemas.openxmlformats.org/officeDocument/2006/relationships/hyperlink" Target="http://contaduriapublica.org.mx/" TargetMode="External"/><Relationship Id="rId22" Type="http://schemas.openxmlformats.org/officeDocument/2006/relationships/image" Target="../media/image23.png"/><Relationship Id="rId10" Type="http://schemas.openxmlformats.org/officeDocument/2006/relationships/image" Target="../media/image4.png"/><Relationship Id="rId11" Type="http://schemas.openxmlformats.org/officeDocument/2006/relationships/hyperlink" Target="http://twitter.com/IMCP" TargetMode="External"/><Relationship Id="rId12" Type="http://schemas.openxmlformats.org/officeDocument/2006/relationships/image" Target="../media/image5.png"/><Relationship Id="rId13" Type="http://schemas.openxmlformats.org/officeDocument/2006/relationships/hyperlink" Target="http://www.sat.gob.mx/sitio_internet/home.asp" TargetMode="External"/><Relationship Id="rId14" Type="http://schemas.openxmlformats.org/officeDocument/2006/relationships/image" Target="../media/image19.tiff"/><Relationship Id="rId15" Type="http://schemas.openxmlformats.org/officeDocument/2006/relationships/hyperlink" Target="http://noticieros.televisa.com/economia/1603/productividad-laboral-manufacturas-aumenta-0-2-inegi/" TargetMode="External"/><Relationship Id="rId16" Type="http://schemas.openxmlformats.org/officeDocument/2006/relationships/image" Target="../media/image20.png"/><Relationship Id="rId17" Type="http://schemas.openxmlformats.org/officeDocument/2006/relationships/hyperlink" Target="http://www.aztecanoticias.com.mx/notas/sociedad-y-medio-ambiente/246264/permanece-fase-i-de-contingencia-ambiental-en-valle-de-mexico" TargetMode="External"/><Relationship Id="rId18" Type="http://schemas.openxmlformats.org/officeDocument/2006/relationships/image" Target="../media/image21.tiff"/><Relationship Id="rId19" Type="http://schemas.openxmlformats.org/officeDocument/2006/relationships/hyperlink" Target="http://mx.reuters.com/article/topNews/idMXL2N16U273"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8.png"/><Relationship Id="rId6" Type="http://schemas.microsoft.com/office/2007/relationships/hdphoto" Target="../media/hdphoto1.wdp"/><Relationship Id="rId7" Type="http://schemas.openxmlformats.org/officeDocument/2006/relationships/hyperlink" Target="http://www.youtube.com/imcpnet" TargetMode="External"/><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817054" y="2736557"/>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52" y="1460227"/>
            <a:ext cx="1434906" cy="7683775"/>
          </a:xfrm>
          <a:prstGeom prst="rect">
            <a:avLst/>
          </a:prstGeom>
        </p:spPr>
      </p:pic>
      <p:pic>
        <p:nvPicPr>
          <p:cNvPr id="44" name="Imagen 43" descr="Logo YouTube.pn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828" y="8589412"/>
            <a:ext cx="359997" cy="359997"/>
          </a:xfrm>
          <a:prstGeom prst="rect">
            <a:avLst/>
          </a:prstGeom>
        </p:spPr>
      </p:pic>
      <p:pic>
        <p:nvPicPr>
          <p:cNvPr id="45" name="Imagen 44" descr="Logo Facebook.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2942" y="8626333"/>
            <a:ext cx="288000" cy="288000"/>
          </a:xfrm>
          <a:prstGeom prst="rect">
            <a:avLst/>
          </a:prstGeom>
        </p:spPr>
      </p:pic>
      <p:pic>
        <p:nvPicPr>
          <p:cNvPr id="46" name="Imagen 45" descr="Logo Twitter.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5958" y="8615056"/>
            <a:ext cx="294861" cy="294861"/>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1901450671"/>
              </p:ext>
            </p:extLst>
          </p:nvPr>
        </p:nvGraphicFramePr>
        <p:xfrm>
          <a:off x="484207" y="3917765"/>
          <a:ext cx="814556" cy="702714"/>
        </p:xfrm>
        <a:graphic>
          <a:graphicData uri="http://schemas.openxmlformats.org/drawingml/2006/table">
            <a:tbl>
              <a:tblPr firstRow="1" bandRow="1">
                <a:effectLst>
                  <a:outerShdw blurRad="50800" dist="38100" algn="l" rotWithShape="0">
                    <a:prstClr val="black">
                      <a:alpha val="40000"/>
                    </a:prstClr>
                  </a:outerShdw>
                </a:effectLst>
                <a:tableStyleId>{2D5ABB26-0587-4C30-8999-92F81FD0307C}</a:tableStyleId>
              </a:tblPr>
              <a:tblGrid>
                <a:gridCol w="814556"/>
              </a:tblGrid>
              <a:tr h="351357">
                <a:tc>
                  <a:txBody>
                    <a:bodyPr/>
                    <a:lstStyle/>
                    <a:p>
                      <a:pPr algn="ctr"/>
                      <a:r>
                        <a:rPr lang="es-ES" sz="1600" b="1" dirty="0" smtClean="0">
                          <a:latin typeface="Avenir Heavy"/>
                          <a:cs typeface="Avenir Heavy"/>
                        </a:rPr>
                        <a:t>Dólar</a:t>
                      </a:r>
                    </a:p>
                  </a:txBody>
                  <a:tcPr>
                    <a:lnB w="12700" cap="flat" cmpd="sng" algn="ctr">
                      <a:solidFill>
                        <a:prstClr val="black"/>
                      </a:solidFill>
                      <a:prstDash val="solid"/>
                      <a:round/>
                      <a:headEnd type="none" w="med" len="med"/>
                      <a:tailEnd type="none" w="med" len="med"/>
                    </a:lnB>
                    <a:solidFill>
                      <a:schemeClr val="bg1"/>
                    </a:solidFill>
                  </a:tcPr>
                </a:tc>
              </a:tr>
              <a:tr h="351357">
                <a:tc>
                  <a:txBody>
                    <a:bodyPr/>
                    <a:lstStyle/>
                    <a:p>
                      <a:pPr algn="ctr"/>
                      <a:r>
                        <a:rPr lang="es-ES" sz="1600" dirty="0" smtClean="0"/>
                        <a:t>17.33</a:t>
                      </a:r>
                      <a:endParaRPr lang="es-ES" sz="1600" dirty="0" smtClean="0"/>
                    </a:p>
                  </a:txBody>
                  <a:tcPr>
                    <a:lnT w="12700" cap="flat" cmpd="sng" algn="ctr">
                      <a:solidFill>
                        <a:prstClr val="black"/>
                      </a:solidFill>
                      <a:prstDash val="solid"/>
                      <a:round/>
                      <a:headEnd type="none" w="med" len="med"/>
                      <a:tailEnd type="none" w="med" len="med"/>
                    </a:lnT>
                    <a:solidFill>
                      <a:schemeClr val="bg1"/>
                    </a:solidFill>
                  </a:tcPr>
                </a:tc>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3572175229"/>
              </p:ext>
            </p:extLst>
          </p:nvPr>
        </p:nvGraphicFramePr>
        <p:xfrm>
          <a:off x="466867" y="4936166"/>
          <a:ext cx="853854" cy="708209"/>
        </p:xfrm>
        <a:graphic>
          <a:graphicData uri="http://schemas.openxmlformats.org/drawingml/2006/table">
            <a:tbl>
              <a:tblPr firstRow="1" bandRow="1">
                <a:effectLst>
                  <a:outerShdw blurRad="50800" dist="38100" algn="l" rotWithShape="0">
                    <a:prstClr val="black">
                      <a:alpha val="40000"/>
                    </a:prstClr>
                  </a:outerShdw>
                </a:effectLst>
                <a:tableStyleId>{2D5ABB26-0587-4C30-8999-92F81FD0307C}</a:tableStyleId>
              </a:tblPr>
              <a:tblGrid>
                <a:gridCol w="853854"/>
              </a:tblGrid>
              <a:tr h="356852">
                <a:tc>
                  <a:txBody>
                    <a:bodyPr/>
                    <a:lstStyle/>
                    <a:p>
                      <a:pPr algn="ctr"/>
                      <a:r>
                        <a:rPr lang="es-ES" sz="1600" b="1" dirty="0" smtClean="0">
                          <a:latin typeface="Avenir Heavy"/>
                          <a:cs typeface="Avenir Heavy"/>
                        </a:rPr>
                        <a:t>Euro</a:t>
                      </a:r>
                    </a:p>
                  </a:txBody>
                  <a:tcPr>
                    <a:lnB w="12700" cap="flat" cmpd="sng" algn="ctr">
                      <a:solidFill>
                        <a:srgbClr val="000000"/>
                      </a:solidFill>
                      <a:prstDash val="solid"/>
                      <a:round/>
                      <a:headEnd type="none" w="med" len="med"/>
                      <a:tailEnd type="none" w="med" len="med"/>
                    </a:lnB>
                    <a:solidFill>
                      <a:srgbClr val="FFFFFF"/>
                    </a:solidFill>
                  </a:tcPr>
                </a:tc>
              </a:tr>
              <a:tr h="351357">
                <a:tc>
                  <a:txBody>
                    <a:bodyPr/>
                    <a:lstStyle/>
                    <a:p>
                      <a:pPr algn="ctr"/>
                      <a:r>
                        <a:rPr lang="es-ES" sz="1600" dirty="0" smtClean="0">
                          <a:latin typeface="+mn-lt"/>
                        </a:rPr>
                        <a:t>19.45</a:t>
                      </a:r>
                      <a:endParaRPr lang="es-ES" sz="1600" dirty="0" smtClean="0">
                        <a:latin typeface="+mn-lt"/>
                      </a:endParaRPr>
                    </a:p>
                  </a:txBody>
                  <a:tcPr>
                    <a:lnT w="12700" cap="flat" cmpd="sng" algn="ctr">
                      <a:solidFill>
                        <a:srgbClr val="000000"/>
                      </a:solidFill>
                      <a:prstDash val="solid"/>
                      <a:round/>
                      <a:headEnd type="none" w="med" len="med"/>
                      <a:tailEnd type="none" w="med" len="med"/>
                    </a:lnT>
                    <a:solidFill>
                      <a:srgbClr val="FFFFFF"/>
                    </a:solidFill>
                  </a:tcPr>
                </a:tc>
              </a:tr>
            </a:tbl>
          </a:graphicData>
        </a:graphic>
      </p:graphicFrame>
      <p:sp>
        <p:nvSpPr>
          <p:cNvPr id="20" name="CuadroTexto 19"/>
          <p:cNvSpPr txBox="1"/>
          <p:nvPr/>
        </p:nvSpPr>
        <p:spPr>
          <a:xfrm>
            <a:off x="308630" y="3367365"/>
            <a:ext cx="1191480" cy="430887"/>
          </a:xfrm>
          <a:prstGeom prst="rect">
            <a:avLst/>
          </a:prstGeom>
          <a:noFill/>
        </p:spPr>
        <p:txBody>
          <a:bodyPr wrap="none" lIns="91440" tIns="45720" rIns="91440" bIns="45720">
            <a:spAutoFit/>
          </a:bodyPr>
          <a:lstStyle>
            <a:defPPr>
              <a:defRPr lang="es-ES"/>
            </a:defPPr>
            <a:lvl1pPr algn="ctr">
              <a:defRPr sz="1100" cap="small">
                <a:ln w="0"/>
                <a:solidFill>
                  <a:schemeClr val="tx1"/>
                </a:solidFill>
                <a:effectLst>
                  <a:glow rad="228600">
                    <a:schemeClr val="bg1">
                      <a:alpha val="81000"/>
                    </a:schemeClr>
                  </a:glow>
                  <a:outerShdw blurRad="38100" dist="19050" dir="2700000" algn="tl" rotWithShape="0">
                    <a:schemeClr val="dk1">
                      <a:alpha val="40000"/>
                    </a:schemeClr>
                  </a:outerShdw>
                </a:effectLst>
                <a:latin typeface="Arial Black" panose="020B0A040201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_tradnl" b="1" dirty="0">
                <a:effectLst>
                  <a:outerShdw blurRad="38100" dist="19050" dir="2700000" algn="tl" rotWithShape="0">
                    <a:schemeClr val="dk1">
                      <a:alpha val="40000"/>
                    </a:schemeClr>
                  </a:outerShdw>
                </a:effectLst>
                <a:latin typeface="Avenir Black"/>
                <a:cs typeface="Avenir Black"/>
              </a:rPr>
              <a:t>Tipo de </a:t>
            </a:r>
            <a:r>
              <a:rPr lang="es-ES_tradnl" b="1" dirty="0" smtClean="0">
                <a:effectLst>
                  <a:outerShdw blurRad="38100" dist="19050" dir="2700000" algn="tl" rotWithShape="0">
                    <a:schemeClr val="dk1">
                      <a:alpha val="40000"/>
                    </a:schemeClr>
                  </a:outerShdw>
                </a:effectLst>
                <a:latin typeface="Avenir Black"/>
                <a:cs typeface="Avenir Black"/>
              </a:rPr>
              <a:t>Cambio</a:t>
            </a:r>
          </a:p>
          <a:p>
            <a:r>
              <a:rPr lang="es-ES_tradnl" b="1" dirty="0" smtClean="0">
                <a:effectLst>
                  <a:outerShdw blurRad="38100" dist="19050" dir="2700000" algn="tl" rotWithShape="0">
                    <a:schemeClr val="dk1">
                      <a:alpha val="40000"/>
                    </a:schemeClr>
                  </a:outerShdw>
                </a:effectLst>
                <a:latin typeface="Avenir Black"/>
                <a:cs typeface="Avenir Black"/>
              </a:rPr>
              <a:t>FIX</a:t>
            </a:r>
            <a:endParaRPr lang="es-ES_tradnl" b="1" dirty="0">
              <a:effectLst>
                <a:outerShdw blurRad="38100" dist="19050" dir="2700000" algn="tl" rotWithShape="0">
                  <a:schemeClr val="dk1">
                    <a:alpha val="40000"/>
                  </a:schemeClr>
                </a:outerShdw>
              </a:effectLst>
              <a:latin typeface="Avenir Black"/>
              <a:cs typeface="Avenir Black"/>
            </a:endParaRPr>
          </a:p>
        </p:txBody>
      </p:sp>
      <p:sp>
        <p:nvSpPr>
          <p:cNvPr id="21" name="2 CuadroTexto"/>
          <p:cNvSpPr txBox="1"/>
          <p:nvPr/>
        </p:nvSpPr>
        <p:spPr>
          <a:xfrm>
            <a:off x="232753" y="2040063"/>
            <a:ext cx="1348196" cy="630942"/>
          </a:xfrm>
          <a:prstGeom prst="rect">
            <a:avLst/>
          </a:prstGeom>
          <a:noFill/>
        </p:spPr>
        <p:txBody>
          <a:bodyPr wrap="square" rtlCol="0">
            <a:spAutoFit/>
          </a:bodyPr>
          <a:lstStyle>
            <a:defPPr>
              <a:defRPr lang="es-ES"/>
            </a:defPPr>
            <a:lvl1pPr>
              <a:defRPr sz="1000">
                <a:solidFill>
                  <a:srgbClr val="FFC000"/>
                </a:solidFill>
                <a:latin typeface="Arial Narrow"/>
                <a:cs typeface="Arial Narrow"/>
              </a:defRPr>
            </a:lvl1pPr>
          </a:lstStyle>
          <a:p>
            <a:pPr lvl="0" algn="ctr"/>
            <a:r>
              <a:rPr lang="es-ES" sz="900" b="1" dirty="0" smtClean="0">
                <a:solidFill>
                  <a:schemeClr val="tx1"/>
                </a:solidFill>
                <a:latin typeface="Avenir Book"/>
                <a:cs typeface="Avenir Book"/>
              </a:rPr>
              <a:t>“El </a:t>
            </a:r>
            <a:r>
              <a:rPr lang="es-ES" sz="900" b="1" dirty="0">
                <a:solidFill>
                  <a:schemeClr val="tx1"/>
                </a:solidFill>
                <a:latin typeface="Avenir Book"/>
                <a:cs typeface="Avenir Book"/>
              </a:rPr>
              <a:t>éxito sólo se obtiene procurando el bien universal</a:t>
            </a:r>
            <a:r>
              <a:rPr lang="es-ES" sz="900" b="1" dirty="0" smtClean="0">
                <a:solidFill>
                  <a:schemeClr val="tx1"/>
                </a:solidFill>
                <a:latin typeface="Avenir Book"/>
                <a:cs typeface="Avenir Book"/>
              </a:rPr>
              <a:t>.” </a:t>
            </a:r>
            <a:r>
              <a:rPr lang="es-ES" sz="800" b="1" i="1" dirty="0">
                <a:solidFill>
                  <a:schemeClr val="tx1"/>
                </a:solidFill>
                <a:latin typeface="Avenir Book"/>
                <a:cs typeface="Avenir Book"/>
              </a:rPr>
              <a:t>Federico Anaya Sánchez</a:t>
            </a:r>
            <a:endParaRPr lang="en-US" sz="800" b="1" i="1" dirty="0">
              <a:solidFill>
                <a:schemeClr val="tx1"/>
              </a:solidFill>
              <a:latin typeface="Avenir Book"/>
              <a:cs typeface="Avenir Book"/>
            </a:endParaRPr>
          </a:p>
        </p:txBody>
      </p:sp>
      <p:pic>
        <p:nvPicPr>
          <p:cNvPr id="2" name="Imagen 1" descr="Icono2a.jp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3223" y="6251736"/>
            <a:ext cx="966587" cy="690419"/>
          </a:xfrm>
          <a:prstGeom prst="rect">
            <a:avLst/>
          </a:prstGeom>
          <a:ln>
            <a:noFill/>
          </a:ln>
          <a:effectLst>
            <a:outerShdw blurRad="292100" dist="139700" dir="2700000" algn="tl" rotWithShape="0">
              <a:srgbClr val="333333">
                <a:alpha val="65000"/>
              </a:srgbClr>
            </a:outerShdw>
          </a:effectLst>
        </p:spPr>
      </p:pic>
      <p:pic>
        <p:nvPicPr>
          <p:cNvPr id="22" name="Imagen 21" descr="logos_IMCE4.jpg">
            <a:hlinkClick r:id="rId13"/>
          </p:cNvPr>
          <p:cNvPicPr>
            <a:picLocks noChangeAspect="1"/>
          </p:cNvPicPr>
          <p:nvPr/>
        </p:nvPicPr>
        <p:blipFill rotWithShape="1">
          <a:blip r:embed="rId14">
            <a:extLst>
              <a:ext uri="{28A0092B-C50C-407E-A947-70E740481C1C}">
                <a14:useLocalDpi xmlns:a14="http://schemas.microsoft.com/office/drawing/2010/main" val="0"/>
              </a:ext>
            </a:extLst>
          </a:blip>
          <a:srcRect l="14970" r="14353"/>
          <a:stretch/>
        </p:blipFill>
        <p:spPr>
          <a:xfrm>
            <a:off x="402944" y="7322788"/>
            <a:ext cx="1020245" cy="530925"/>
          </a:xfrm>
          <a:prstGeom prst="rect">
            <a:avLst/>
          </a:prstGeom>
          <a:ln>
            <a:noFill/>
          </a:ln>
          <a:effectLst>
            <a:outerShdw blurRad="292100" dist="139700" dir="2700000" algn="tl" rotWithShape="0">
              <a:srgbClr val="333333">
                <a:alpha val="65000"/>
              </a:srgbClr>
            </a:outerShdw>
          </a:effectLst>
        </p:spPr>
      </p:pic>
      <p:sp>
        <p:nvSpPr>
          <p:cNvPr id="23" name="CuadroTexto 22"/>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Miércoles </a:t>
            </a:r>
            <a:r>
              <a:rPr lang="es-ES" b="1" dirty="0" smtClean="0">
                <a:latin typeface="Avenir Heavy"/>
                <a:cs typeface="Avenir Heavy"/>
              </a:rPr>
              <a:t>23</a:t>
            </a:r>
            <a:r>
              <a:rPr lang="es-ES" b="1" dirty="0" smtClean="0">
                <a:latin typeface="Avenir Heavy"/>
                <a:cs typeface="Avenir Heavy"/>
              </a:rPr>
              <a:t> </a:t>
            </a:r>
            <a:r>
              <a:rPr lang="es-ES" b="1" dirty="0" smtClean="0">
                <a:latin typeface="Avenir Heavy"/>
                <a:cs typeface="Avenir Heavy"/>
              </a:rPr>
              <a:t>de marzo de 2016 </a:t>
            </a:r>
          </a:p>
        </p:txBody>
      </p:sp>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15">
            <a:extLst>
              <a:ext uri="{BEBA8EAE-BF5A-486C-A8C5-ECC9F3942E4B}">
                <a14:imgProps xmlns:a14="http://schemas.microsoft.com/office/drawing/2010/main">
                  <a14:imgLayer r:embed="rId1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pic>
        <p:nvPicPr>
          <p:cNvPr id="26" name="Imagen 25" descr="El economista.jpg">
            <a:hlinkClick r:id="rId17"/>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44558" y="1634674"/>
            <a:ext cx="1613888" cy="394775"/>
          </a:xfrm>
          <a:prstGeom prst="rect">
            <a:avLst/>
          </a:prstGeom>
          <a:noFill/>
          <a:ln>
            <a:noFill/>
          </a:ln>
        </p:spPr>
      </p:pic>
      <p:sp>
        <p:nvSpPr>
          <p:cNvPr id="27" name="CuadroTexto 26"/>
          <p:cNvSpPr txBox="1"/>
          <p:nvPr/>
        </p:nvSpPr>
        <p:spPr>
          <a:xfrm>
            <a:off x="1657293" y="1917217"/>
            <a:ext cx="4844242" cy="2000548"/>
          </a:xfrm>
          <a:prstGeom prst="rect">
            <a:avLst/>
          </a:prstGeom>
          <a:noFill/>
        </p:spPr>
        <p:txBody>
          <a:bodyPr wrap="square" rtlCol="0">
            <a:spAutoFit/>
          </a:bodyPr>
          <a:lstStyle/>
          <a:p>
            <a:pPr algn="just"/>
            <a:r>
              <a:rPr lang="es-ES" sz="1400" b="1" dirty="0">
                <a:latin typeface="Avenir Book"/>
                <a:cs typeface="Avenir Book"/>
              </a:rPr>
              <a:t>Preocupante, el segundo ajuste al gasto público: </a:t>
            </a:r>
            <a:r>
              <a:rPr lang="es-ES" sz="1400" b="1" dirty="0" smtClean="0">
                <a:latin typeface="Avenir Book"/>
                <a:cs typeface="Avenir Book"/>
              </a:rPr>
              <a:t>Cepal</a:t>
            </a:r>
            <a:r>
              <a:rPr lang="es-ES" sz="1100" dirty="0">
                <a:latin typeface="Avenir Book"/>
                <a:cs typeface="Avenir Book"/>
              </a:rPr>
              <a:t>	</a:t>
            </a:r>
          </a:p>
          <a:p>
            <a:pPr algn="just"/>
            <a:r>
              <a:rPr lang="es-ES" sz="1100" dirty="0">
                <a:latin typeface="Avenir Book"/>
                <a:cs typeface="Avenir Book"/>
              </a:rPr>
              <a:t>Al completarse por segundo año consecutivo un ajuste al gasto público, preocupa que esto tenga repercusión en la creación de empleos en México, advirtió Alicia Bárcena, secretaria general de la Comisión Económica para América Latina y el Caribe (Cepal)</a:t>
            </a:r>
            <a:r>
              <a:rPr lang="es-ES" sz="1100" dirty="0" smtClean="0">
                <a:latin typeface="Avenir Book"/>
                <a:cs typeface="Avenir Book"/>
              </a:rPr>
              <a:t>. “</a:t>
            </a:r>
            <a:r>
              <a:rPr lang="es-ES" sz="1100" dirty="0">
                <a:latin typeface="Avenir Book"/>
                <a:cs typeface="Avenir Book"/>
              </a:rPr>
              <a:t>El tema del ajuste tendrá más impacto en inversión en infraestructura y en estructura física, lo que también preocupa, porque también reducen empleo”, </a:t>
            </a:r>
            <a:r>
              <a:rPr lang="es-ES" sz="1100" dirty="0" smtClean="0">
                <a:latin typeface="Avenir Book"/>
                <a:cs typeface="Avenir Book"/>
              </a:rPr>
              <a:t>evidenció. Durante </a:t>
            </a:r>
            <a:r>
              <a:rPr lang="es-ES" sz="1100" dirty="0">
                <a:latin typeface="Avenir Book"/>
                <a:cs typeface="Avenir Book"/>
              </a:rPr>
              <a:t>la presentación del Panorama Social para América Latina 2016, informe insignia de carácter anual, Bárcena dijo que la pobreza en México es un problema más estructural que social, donde la situación salarial explica el menor ingreso de las familias.</a:t>
            </a:r>
            <a:endParaRPr lang="es-ES" sz="1100" dirty="0">
              <a:latin typeface="Avenir Book"/>
              <a:cs typeface="Avenir Book"/>
            </a:endParaRPr>
          </a:p>
        </p:txBody>
      </p:sp>
      <p:pic>
        <p:nvPicPr>
          <p:cNvPr id="28" name="Imagen 27" descr="El Financiero.tiff">
            <a:hlinkClick r:id="rId19"/>
          </p:cNvPr>
          <p:cNvPicPr>
            <a:picLocks/>
          </p:cNvPicPr>
          <p:nvPr/>
        </p:nvPicPr>
        <p:blipFill rotWithShape="1">
          <a:blip r:embed="rId20">
            <a:extLst>
              <a:ext uri="{28A0092B-C50C-407E-A947-70E740481C1C}">
                <a14:useLocalDpi xmlns:a14="http://schemas.microsoft.com/office/drawing/2010/main" val="0"/>
              </a:ext>
            </a:extLst>
          </a:blip>
          <a:srcRect l="-184" t="5430" r="1795" b="4838"/>
          <a:stretch/>
        </p:blipFill>
        <p:spPr>
          <a:xfrm>
            <a:off x="1726000" y="4051257"/>
            <a:ext cx="1515111" cy="270521"/>
          </a:xfrm>
          <a:prstGeom prst="rect">
            <a:avLst/>
          </a:prstGeom>
          <a:noFill/>
          <a:ln>
            <a:noFill/>
          </a:ln>
        </p:spPr>
      </p:pic>
      <p:sp>
        <p:nvSpPr>
          <p:cNvPr id="29" name="CuadroTexto 28"/>
          <p:cNvSpPr txBox="1"/>
          <p:nvPr/>
        </p:nvSpPr>
        <p:spPr>
          <a:xfrm>
            <a:off x="1657293" y="4308417"/>
            <a:ext cx="4876641" cy="2138790"/>
          </a:xfrm>
          <a:prstGeom prst="rect">
            <a:avLst/>
          </a:prstGeom>
          <a:noFill/>
        </p:spPr>
        <p:txBody>
          <a:bodyPr wrap="square" rtlCol="0">
            <a:spAutoFit/>
          </a:bodyPr>
          <a:lstStyle/>
          <a:p>
            <a:pPr algn="just"/>
            <a:r>
              <a:rPr lang="es-ES" sz="1400" b="1" dirty="0">
                <a:latin typeface="Avenir Book"/>
                <a:cs typeface="Avenir Book"/>
              </a:rPr>
              <a:t>Liquidez saca a flote a destinos </a:t>
            </a:r>
            <a:r>
              <a:rPr lang="es-ES" sz="1400" b="1" dirty="0" smtClean="0">
                <a:latin typeface="Avenir Book"/>
                <a:cs typeface="Avenir Book"/>
              </a:rPr>
              <a:t>turísticos</a:t>
            </a:r>
          </a:p>
          <a:p>
            <a:pPr algn="just">
              <a:lnSpc>
                <a:spcPct val="90000"/>
              </a:lnSpc>
            </a:pPr>
            <a:r>
              <a:rPr lang="es-ES" sz="1100" dirty="0">
                <a:latin typeface="Avenir Book"/>
                <a:cs typeface="Avenir Book"/>
              </a:rPr>
              <a:t>Una mejor liquidez en los municipios de Benito Juárez (Cancún) y Mazatlán ha favorecido las calificaciones crediticias de estos destinos turísticos y se prevé que siga </a:t>
            </a:r>
            <a:r>
              <a:rPr lang="es-ES" sz="1100" dirty="0" smtClean="0">
                <a:latin typeface="Avenir Book"/>
                <a:cs typeface="Avenir Book"/>
              </a:rPr>
              <a:t>haciéndolo.</a:t>
            </a:r>
            <a:r>
              <a:rPr lang="es-ES" sz="1100" dirty="0">
                <a:latin typeface="Avenir Book"/>
                <a:cs typeface="Avenir Book"/>
              </a:rPr>
              <a:t> </a:t>
            </a:r>
            <a:r>
              <a:rPr lang="es-ES" sz="1100" dirty="0" smtClean="0">
                <a:latin typeface="Avenir Book"/>
                <a:cs typeface="Avenir Book"/>
              </a:rPr>
              <a:t>En </a:t>
            </a:r>
            <a:r>
              <a:rPr lang="es-ES" sz="1100" dirty="0">
                <a:latin typeface="Avenir Book"/>
                <a:cs typeface="Avenir Book"/>
              </a:rPr>
              <a:t>la última revisión de Cancún, </a:t>
            </a:r>
            <a:r>
              <a:rPr lang="es-ES" sz="1100" dirty="0" err="1">
                <a:latin typeface="Avenir Book"/>
                <a:cs typeface="Avenir Book"/>
              </a:rPr>
              <a:t>Moody’s</a:t>
            </a:r>
            <a:r>
              <a:rPr lang="es-ES" sz="1100" dirty="0">
                <a:latin typeface="Avenir Book"/>
                <a:cs typeface="Avenir Book"/>
              </a:rPr>
              <a:t> subió su calificación de Baa1 a A3, influida por la reducción en los niveles de deuda, que a su vez respondió a la generación de ingresos propios por el turismo, detalló Roxana Muñoz, analista de la calificadora. Esta situación, más una contención del gasto corriente les ha generado superávits financieros. “Indicadores de deuda directa e indirecta neta han mostrado una </a:t>
            </a:r>
            <a:r>
              <a:rPr lang="es-ES" sz="1100" b="1" dirty="0">
                <a:latin typeface="Avenir Book"/>
                <a:cs typeface="Avenir Book"/>
              </a:rPr>
              <a:t>tendencia decreciente</a:t>
            </a:r>
            <a:r>
              <a:rPr lang="es-ES" sz="1100" dirty="0">
                <a:latin typeface="Avenir Book"/>
                <a:cs typeface="Avenir Book"/>
              </a:rPr>
              <a:t>. La perspectiva estable refleja la expectativa de </a:t>
            </a:r>
            <a:r>
              <a:rPr lang="es-ES" sz="1100" dirty="0" err="1">
                <a:latin typeface="Avenir Book"/>
                <a:cs typeface="Avenir Book"/>
              </a:rPr>
              <a:t>Moody’s</a:t>
            </a:r>
            <a:r>
              <a:rPr lang="es-ES" sz="1100" dirty="0">
                <a:latin typeface="Avenir Book"/>
                <a:cs typeface="Avenir Book"/>
              </a:rPr>
              <a:t> de que Benito Juárez registrará resultados operativos balanceados en los próximos 12 a 18 meses, lo cual deberá ayudar a mejorar la liquidez en el corto plazo”, expuso Muñoz.</a:t>
            </a:r>
            <a:endParaRPr lang="es-ES" sz="1100" dirty="0">
              <a:latin typeface="Avenir Book"/>
              <a:cs typeface="Avenir Book"/>
            </a:endParaRPr>
          </a:p>
        </p:txBody>
      </p:sp>
      <p:pic>
        <p:nvPicPr>
          <p:cNvPr id="30" name="Imagen 29">
            <a:hlinkClick r:id="rId21"/>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726000" y="6618155"/>
            <a:ext cx="1302821" cy="324000"/>
          </a:xfrm>
          <a:prstGeom prst="rect">
            <a:avLst/>
          </a:prstGeom>
          <a:noFill/>
          <a:ln>
            <a:noFill/>
          </a:ln>
        </p:spPr>
      </p:pic>
      <p:sp>
        <p:nvSpPr>
          <p:cNvPr id="31" name="CuadroTexto 30"/>
          <p:cNvSpPr txBox="1"/>
          <p:nvPr/>
        </p:nvSpPr>
        <p:spPr>
          <a:xfrm>
            <a:off x="1640024" y="6886050"/>
            <a:ext cx="4893910" cy="1831270"/>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Confirman que Pemex encareció gas 13.6%	</a:t>
            </a:r>
          </a:p>
          <a:p>
            <a:r>
              <a:rPr lang="es-ES" sz="1100" b="0" dirty="0">
                <a:latin typeface="Avenir Book"/>
                <a:cs typeface="Avenir Book"/>
              </a:rPr>
              <a:t>La Secretaría de Energía (</a:t>
            </a:r>
            <a:r>
              <a:rPr lang="es-ES" sz="1100" b="0" dirty="0" err="1">
                <a:latin typeface="Avenir Book"/>
                <a:cs typeface="Avenir Book"/>
              </a:rPr>
              <a:t>Sener</a:t>
            </a:r>
            <a:r>
              <a:rPr lang="es-ES" sz="1100" b="0" dirty="0">
                <a:latin typeface="Avenir Book"/>
                <a:cs typeface="Avenir Book"/>
              </a:rPr>
              <a:t>) dijo que será a partir del mes en curso cuando los usuarios industriales de gas natural pagarán 13.6 por ciento más que lo que pagaron en febrero </a:t>
            </a:r>
            <a:r>
              <a:rPr lang="es-ES" sz="1100" b="0" dirty="0" smtClean="0">
                <a:latin typeface="Avenir Book"/>
                <a:cs typeface="Avenir Book"/>
              </a:rPr>
              <a:t>pasado. Grupo </a:t>
            </a:r>
            <a:r>
              <a:rPr lang="es-ES" sz="1100" b="0" dirty="0">
                <a:latin typeface="Avenir Book"/>
                <a:cs typeface="Avenir Book"/>
              </a:rPr>
              <a:t>Reforma publicó ayer que sería desde abril cuando vendría este aumento por un cambio a la fórmula que refleja el costo del gas importado</a:t>
            </a:r>
            <a:r>
              <a:rPr lang="es-ES" sz="1100" b="0" dirty="0" smtClean="0">
                <a:latin typeface="Avenir Book"/>
                <a:cs typeface="Avenir Book"/>
              </a:rPr>
              <a:t>.</a:t>
            </a:r>
            <a:r>
              <a:rPr lang="es-ES" sz="1100" dirty="0"/>
              <a:t> </a:t>
            </a:r>
            <a:r>
              <a:rPr lang="es-ES" sz="1100" b="0" dirty="0">
                <a:latin typeface="Avenir Book"/>
                <a:cs typeface="Avenir Book"/>
              </a:rPr>
              <a:t>Sin embargo, </a:t>
            </a:r>
            <a:r>
              <a:rPr lang="es-ES" sz="1100" b="0" dirty="0" err="1">
                <a:latin typeface="Avenir Book"/>
                <a:cs typeface="Avenir Book"/>
              </a:rPr>
              <a:t>Rosanetty</a:t>
            </a:r>
            <a:r>
              <a:rPr lang="es-ES" sz="1100" b="0" dirty="0">
                <a:latin typeface="Avenir Book"/>
                <a:cs typeface="Avenir Book"/>
              </a:rPr>
              <a:t> Barrios, titular de la Unidad de Políticas de Transformación Industrial de </a:t>
            </a:r>
            <a:r>
              <a:rPr lang="es-ES" sz="1100" b="0" dirty="0" err="1">
                <a:latin typeface="Avenir Book"/>
                <a:cs typeface="Avenir Book"/>
              </a:rPr>
              <a:t>Sener</a:t>
            </a:r>
            <a:r>
              <a:rPr lang="es-ES" sz="1100" b="0" dirty="0">
                <a:latin typeface="Avenir Book"/>
                <a:cs typeface="Avenir Book"/>
              </a:rPr>
              <a:t>, aseguró que la Comisión Reguladora de Energía (CRE) ya le autorizó a Pemex un cambio en su metodología de precios para que aplique el incremento</a:t>
            </a:r>
            <a:r>
              <a:rPr lang="es-ES" sz="1100" b="0" dirty="0" smtClean="0">
                <a:latin typeface="Avenir Book"/>
                <a:cs typeface="Avenir Book"/>
              </a:rPr>
              <a:t>.</a:t>
            </a:r>
            <a:endParaRPr lang="es-ES" sz="1100" b="0" dirty="0">
              <a:latin typeface="Avenir Book"/>
              <a:cs typeface="Avenir Book"/>
            </a:endParaRPr>
          </a:p>
        </p:txBody>
      </p:sp>
    </p:spTree>
    <p:extLst>
      <p:ext uri="{BB962C8B-B14F-4D97-AF65-F5344CB8AC3E}">
        <p14:creationId xmlns:p14="http://schemas.microsoft.com/office/powerpoint/2010/main" val="28839082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n 43"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505621" y="2795824"/>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00" y="1460225"/>
            <a:ext cx="1434906" cy="7683775"/>
          </a:xfrm>
          <a:prstGeom prst="rect">
            <a:avLst/>
          </a:prstGeom>
        </p:spPr>
      </p:pic>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pic>
        <p:nvPicPr>
          <p:cNvPr id="37" name="Imagen 36" descr="Logo YouTube.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716" y="8589412"/>
            <a:ext cx="359997" cy="359997"/>
          </a:xfrm>
          <a:prstGeom prst="rect">
            <a:avLst/>
          </a:prstGeom>
        </p:spPr>
      </p:pic>
      <p:pic>
        <p:nvPicPr>
          <p:cNvPr id="38" name="Imagen 37" descr="Logo Facebook.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831" y="8626333"/>
            <a:ext cx="288000" cy="288000"/>
          </a:xfrm>
          <a:prstGeom prst="rect">
            <a:avLst/>
          </a:prstGeom>
        </p:spPr>
      </p:pic>
      <p:pic>
        <p:nvPicPr>
          <p:cNvPr id="39" name="Imagen 38" descr="Logo Twitter.pn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848" y="8615056"/>
            <a:ext cx="294861" cy="294861"/>
          </a:xfrm>
          <a:prstGeom prst="rect">
            <a:avLst/>
          </a:prstGeom>
        </p:spPr>
      </p:pic>
      <p:sp>
        <p:nvSpPr>
          <p:cNvPr id="56" name="CuadroTexto 55"/>
          <p:cNvSpPr txBox="1"/>
          <p:nvPr/>
        </p:nvSpPr>
        <p:spPr>
          <a:xfrm>
            <a:off x="260131" y="1519878"/>
            <a:ext cx="1223412" cy="261610"/>
          </a:xfrm>
          <a:prstGeom prst="rect">
            <a:avLst/>
          </a:prstGeom>
          <a:noFill/>
        </p:spPr>
        <p:txBody>
          <a:bodyPr wrap="none" lIns="91440" tIns="45720" rIns="91440" bIns="45720">
            <a:spAutoFit/>
          </a:bodyPr>
          <a:lstStyle>
            <a:defPPr>
              <a:defRPr lang="es-ES"/>
            </a:defPPr>
            <a:lvl1pPr algn="ctr">
              <a:defRPr sz="4000" cap="small">
                <a:ln w="0"/>
                <a:effectLst>
                  <a:outerShdw blurRad="38100" dist="19050" dir="2700000" algn="tl" rotWithShape="0">
                    <a:schemeClr val="dk1">
                      <a:alpha val="40000"/>
                    </a:schemeClr>
                  </a:outerShdw>
                </a:effectLst>
                <a:latin typeface="Arial Black" panose="020B0A04020102020204" pitchFamily="34" charset="0"/>
              </a:defRPr>
            </a:lvl1pPr>
          </a:lstStyle>
          <a:p>
            <a:r>
              <a:rPr lang="es-ES_tradnl" sz="1100" b="1" dirty="0">
                <a:effectLst>
                  <a:outerShdw blurRad="50800" dist="38100" dir="2700000" algn="tl" rotWithShape="0">
                    <a:prstClr val="black">
                      <a:alpha val="40000"/>
                    </a:prstClr>
                  </a:outerShdw>
                </a:effectLst>
                <a:latin typeface="Avenir Black"/>
                <a:cs typeface="Avenir Black"/>
              </a:rPr>
              <a:t>Últimos Folios:</a:t>
            </a:r>
          </a:p>
        </p:txBody>
      </p:sp>
      <p:sp>
        <p:nvSpPr>
          <p:cNvPr id="46" name="CuadroTexto 45"/>
          <p:cNvSpPr txBox="1"/>
          <p:nvPr/>
        </p:nvSpPr>
        <p:spPr>
          <a:xfrm>
            <a:off x="1674550" y="6465949"/>
            <a:ext cx="4874456" cy="2317557"/>
          </a:xfrm>
          <a:prstGeom prst="rect">
            <a:avLst/>
          </a:prstGeom>
          <a:noFill/>
        </p:spPr>
        <p:txBody>
          <a:bodyPr wrap="square" rtlCol="0">
            <a:spAutoFit/>
          </a:bodyPr>
          <a:lstStyle>
            <a:defPPr>
              <a:defRPr lang="es-ES"/>
            </a:defPPr>
            <a:lvl1pPr algn="just">
              <a:defRPr sz="1600" b="1">
                <a:latin typeface="Arial Narrow"/>
                <a:cs typeface="Arial Narrow"/>
              </a:defRPr>
            </a:lvl1pPr>
          </a:lstStyle>
          <a:p>
            <a:pPr>
              <a:lnSpc>
                <a:spcPct val="90000"/>
              </a:lnSpc>
            </a:pPr>
            <a:r>
              <a:rPr lang="es-ES" sz="1400" dirty="0">
                <a:latin typeface="Avenir Book"/>
                <a:cs typeface="Avenir Book"/>
              </a:rPr>
              <a:t>Terrorismo y dólar modifican las preferencias de los turistas </a:t>
            </a:r>
            <a:endParaRPr lang="es-ES" sz="1400" dirty="0" smtClean="0">
              <a:latin typeface="Avenir Book"/>
              <a:cs typeface="Avenir Book"/>
            </a:endParaRPr>
          </a:p>
          <a:p>
            <a:r>
              <a:rPr lang="es-ES" sz="1100" b="0" dirty="0">
                <a:latin typeface="Avenir Book"/>
                <a:cs typeface="Avenir Book"/>
              </a:rPr>
              <a:t>Los ataques terroristas, epidemias, la variación del dólar ante otras monedas y los conflictos geopolíticos han transformado al sector turístico a escala mundial y regional, el cual creció 3.1 por ciento global en 2015. Por ello, el continente asiático, Medio Oriente y El Caribe son las zonas donde más dinamismo hubo en el último año, según el Consejo Mundial de Viajes y Turismo (</a:t>
            </a:r>
            <a:r>
              <a:rPr lang="es-ES" sz="1100" b="0" dirty="0" err="1">
                <a:latin typeface="Avenir Book"/>
                <a:cs typeface="Avenir Book"/>
              </a:rPr>
              <a:t>World</a:t>
            </a:r>
            <a:r>
              <a:rPr lang="es-ES" sz="1100" b="0" dirty="0">
                <a:latin typeface="Avenir Book"/>
                <a:cs typeface="Avenir Book"/>
              </a:rPr>
              <a:t> </a:t>
            </a:r>
            <a:r>
              <a:rPr lang="es-ES" sz="1100" b="0" dirty="0" err="1">
                <a:latin typeface="Avenir Book"/>
                <a:cs typeface="Avenir Book"/>
              </a:rPr>
              <a:t>Travel</a:t>
            </a:r>
            <a:r>
              <a:rPr lang="es-ES" sz="1100" b="0" dirty="0">
                <a:latin typeface="Avenir Book"/>
                <a:cs typeface="Avenir Book"/>
              </a:rPr>
              <a:t> And </a:t>
            </a:r>
            <a:r>
              <a:rPr lang="es-ES" sz="1100" b="0" dirty="0" err="1">
                <a:latin typeface="Avenir Book"/>
                <a:cs typeface="Avenir Book"/>
              </a:rPr>
              <a:t>Tourism</a:t>
            </a:r>
            <a:r>
              <a:rPr lang="es-ES" sz="1100" b="0" dirty="0">
                <a:latin typeface="Avenir Book"/>
                <a:cs typeface="Avenir Book"/>
              </a:rPr>
              <a:t> Council, WTTC)</a:t>
            </a:r>
            <a:r>
              <a:rPr lang="es-ES" sz="1100" b="0" dirty="0" smtClean="0">
                <a:latin typeface="Avenir Book"/>
                <a:cs typeface="Avenir Book"/>
              </a:rPr>
              <a:t>. En </a:t>
            </a:r>
            <a:r>
              <a:rPr lang="es-ES" sz="1100" b="0" dirty="0">
                <a:latin typeface="Avenir Book"/>
                <a:cs typeface="Avenir Book"/>
              </a:rPr>
              <a:t>su reporte anual, el presidente y director ejecutivo del WTTC, David </a:t>
            </a:r>
            <a:r>
              <a:rPr lang="es-ES" sz="1100" b="0" dirty="0" err="1">
                <a:latin typeface="Avenir Book"/>
                <a:cs typeface="Avenir Book"/>
              </a:rPr>
              <a:t>Scowsill</a:t>
            </a:r>
            <a:r>
              <a:rPr lang="es-ES" sz="1100" b="0" dirty="0">
                <a:latin typeface="Avenir Book"/>
                <a:cs typeface="Avenir Book"/>
              </a:rPr>
              <a:t>, explicó que el dinamismo del sector ayudó a que el turismo representara 9.8 por ciento del Producto Interno Bruto (PIB) mundial; además, expresó que en 2015 la industria de los viajes, en 127 de los 184 países considerados en el reporte del WTTC, creció más que el promedio del PIB global, que fue de 2.3 por ciento.	</a:t>
            </a:r>
          </a:p>
        </p:txBody>
      </p:sp>
      <p:pic>
        <p:nvPicPr>
          <p:cNvPr id="48" name="Imagen 47">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75107" y="1619975"/>
            <a:ext cx="1016129" cy="323025"/>
          </a:xfrm>
          <a:prstGeom prst="rect">
            <a:avLst/>
          </a:prstGeom>
        </p:spPr>
      </p:pic>
      <p:sp>
        <p:nvSpPr>
          <p:cNvPr id="49" name="CuadroTexto 48"/>
          <p:cNvSpPr txBox="1"/>
          <p:nvPr/>
        </p:nvSpPr>
        <p:spPr>
          <a:xfrm>
            <a:off x="1709787" y="1880189"/>
            <a:ext cx="4874456" cy="2000548"/>
          </a:xfrm>
          <a:prstGeom prst="rect">
            <a:avLst/>
          </a:prstGeom>
          <a:noFill/>
        </p:spPr>
        <p:txBody>
          <a:bodyPr wrap="square" rtlCol="0">
            <a:spAutoFit/>
          </a:bodyPr>
          <a:lstStyle>
            <a:defPPr>
              <a:defRPr lang="es-ES"/>
            </a:defPPr>
            <a:lvl1pPr algn="just">
              <a:defRPr sz="1400" b="1">
                <a:latin typeface="Microsoft Tai Le"/>
                <a:cs typeface="Microsoft Tai Le"/>
              </a:defRPr>
            </a:lvl1pPr>
          </a:lstStyle>
          <a:p>
            <a:r>
              <a:rPr lang="es-ES" dirty="0">
                <a:latin typeface="Avenir Book"/>
                <a:cs typeface="Avenir Book"/>
              </a:rPr>
              <a:t>Pobreza en México aumentó entre 2008 y 2014: Cepal </a:t>
            </a:r>
            <a:endParaRPr lang="es-ES" dirty="0">
              <a:latin typeface="Avenir Book"/>
              <a:cs typeface="Avenir Book"/>
            </a:endParaRPr>
          </a:p>
          <a:p>
            <a:pPr>
              <a:lnSpc>
                <a:spcPct val="90000"/>
              </a:lnSpc>
            </a:pPr>
            <a:r>
              <a:rPr lang="es-ES" sz="1100" b="0" dirty="0">
                <a:latin typeface="Avenir Book"/>
                <a:cs typeface="Avenir Book"/>
              </a:rPr>
              <a:t>México se ubicó entre los </a:t>
            </a:r>
            <a:r>
              <a:rPr lang="es-ES" sz="1100" b="0" dirty="0" err="1">
                <a:latin typeface="Avenir Book"/>
                <a:cs typeface="Avenir Book"/>
              </a:rPr>
              <a:t>países</a:t>
            </a:r>
            <a:r>
              <a:rPr lang="es-ES" sz="1100" b="0" dirty="0">
                <a:latin typeface="Avenir Book"/>
                <a:cs typeface="Avenir Book"/>
              </a:rPr>
              <a:t> de América Latina que registró un aumento en la tasa de pobreza entre 2008 y 2014, </a:t>
            </a:r>
            <a:r>
              <a:rPr lang="es-ES" sz="1100" b="0" dirty="0" smtClean="0">
                <a:latin typeface="Avenir Book"/>
                <a:cs typeface="Avenir Book"/>
              </a:rPr>
              <a:t>según </a:t>
            </a:r>
            <a:r>
              <a:rPr lang="es-ES" sz="1100" b="0" dirty="0">
                <a:latin typeface="Avenir Book"/>
                <a:cs typeface="Avenir Book"/>
              </a:rPr>
              <a:t>el Panorama Social de </a:t>
            </a:r>
            <a:r>
              <a:rPr lang="es-ES" sz="1100" b="0" dirty="0" smtClean="0">
                <a:latin typeface="Avenir Book"/>
                <a:cs typeface="Avenir Book"/>
              </a:rPr>
              <a:t>América </a:t>
            </a:r>
            <a:r>
              <a:rPr lang="es-ES" sz="1100" b="0" dirty="0">
                <a:latin typeface="Avenir Book"/>
                <a:cs typeface="Avenir Book"/>
              </a:rPr>
              <a:t>Latina 2015 de la </a:t>
            </a:r>
            <a:r>
              <a:rPr lang="es-ES" sz="1100" b="0" dirty="0" smtClean="0">
                <a:latin typeface="Avenir Book"/>
                <a:cs typeface="Avenir Book"/>
              </a:rPr>
              <a:t>Comisión Económica </a:t>
            </a:r>
            <a:r>
              <a:rPr lang="es-ES" sz="1100" b="0" dirty="0">
                <a:latin typeface="Avenir Book"/>
                <a:cs typeface="Avenir Book"/>
              </a:rPr>
              <a:t>para América Latina y el Caribe </a:t>
            </a:r>
            <a:r>
              <a:rPr lang="es-ES" sz="1100" b="0" dirty="0" smtClean="0">
                <a:latin typeface="Avenir Book"/>
                <a:cs typeface="Avenir Book"/>
              </a:rPr>
              <a:t>(CEPAL)</a:t>
            </a:r>
            <a:r>
              <a:rPr lang="es-ES" sz="1100" b="0" dirty="0">
                <a:latin typeface="Avenir Book"/>
                <a:cs typeface="Avenir Book"/>
              </a:rPr>
              <a:t>. </a:t>
            </a:r>
            <a:r>
              <a:rPr lang="es-ES" sz="1100" b="0" dirty="0" smtClean="0">
                <a:latin typeface="Avenir Book"/>
                <a:cs typeface="Avenir Book"/>
              </a:rPr>
              <a:t>En </a:t>
            </a:r>
            <a:r>
              <a:rPr lang="es-ES" sz="1100" b="0" dirty="0">
                <a:latin typeface="Avenir Book"/>
                <a:cs typeface="Avenir Book"/>
              </a:rPr>
              <a:t>este periodo, este indicador aumentó 2.9 por ciento anual, por lo </a:t>
            </a:r>
            <a:r>
              <a:rPr lang="es-ES" sz="1100" b="0" dirty="0" smtClean="0">
                <a:latin typeface="Avenir Book"/>
                <a:cs typeface="Avenir Book"/>
              </a:rPr>
              <a:t>que el organismo </a:t>
            </a:r>
            <a:r>
              <a:rPr lang="es-ES" sz="1100" b="0" dirty="0">
                <a:latin typeface="Avenir Book"/>
                <a:cs typeface="Avenir Book"/>
              </a:rPr>
              <a:t>de Naciones Unidas ubicó a México entre las </a:t>
            </a:r>
            <a:r>
              <a:rPr lang="es-ES" sz="1100" b="0" dirty="0" smtClean="0">
                <a:latin typeface="Avenir Book"/>
                <a:cs typeface="Avenir Book"/>
              </a:rPr>
              <a:t>naciones </a:t>
            </a:r>
            <a:r>
              <a:rPr lang="es-ES" sz="1100" b="0" dirty="0">
                <a:latin typeface="Avenir Book"/>
                <a:cs typeface="Avenir Book"/>
              </a:rPr>
              <a:t>que observaron un repunte de entre dos y cinco por </a:t>
            </a:r>
            <a:r>
              <a:rPr lang="es-ES" sz="1100" b="0" dirty="0" smtClean="0">
                <a:latin typeface="Avenir Book"/>
                <a:cs typeface="Avenir Book"/>
              </a:rPr>
              <a:t>ciento </a:t>
            </a:r>
            <a:r>
              <a:rPr lang="es-ES" sz="1100" b="0" dirty="0">
                <a:latin typeface="Avenir Book"/>
                <a:cs typeface="Avenir Book"/>
              </a:rPr>
              <a:t>como es el caso de Honduras y Venezuela</a:t>
            </a:r>
            <a:r>
              <a:rPr lang="es-ES" sz="1100" b="0" dirty="0" smtClean="0">
                <a:latin typeface="Avenir Book"/>
                <a:cs typeface="Avenir Book"/>
              </a:rPr>
              <a:t>. </a:t>
            </a:r>
            <a:r>
              <a:rPr lang="es-ES" sz="1100" b="0" dirty="0">
                <a:latin typeface="Avenir Book"/>
                <a:cs typeface="Avenir Book"/>
              </a:rPr>
              <a:t>En la presentación del informe, la secretaria ejecutiva de la Cepal, Alicia Bárcena, </a:t>
            </a:r>
            <a:r>
              <a:rPr lang="es-ES" sz="1100" b="0" dirty="0" smtClean="0">
                <a:latin typeface="Avenir Book"/>
                <a:cs typeface="Avenir Book"/>
              </a:rPr>
              <a:t>señal</a:t>
            </a:r>
            <a:r>
              <a:rPr lang="es-ES" sz="1100" b="0" dirty="0" smtClean="0">
                <a:latin typeface="Avenir Book"/>
                <a:cs typeface="Avenir Book"/>
              </a:rPr>
              <a:t>ó</a:t>
            </a:r>
            <a:r>
              <a:rPr lang="es-ES" sz="1100" b="0" dirty="0" smtClean="0">
                <a:latin typeface="Avenir Book"/>
                <a:cs typeface="Avenir Book"/>
              </a:rPr>
              <a:t> </a:t>
            </a:r>
            <a:r>
              <a:rPr lang="es-ES" sz="1100" b="0" dirty="0">
                <a:latin typeface="Avenir Book"/>
                <a:cs typeface="Avenir Book"/>
              </a:rPr>
              <a:t>que México es una de las "excepciones" en América Latina en cuanto a la </a:t>
            </a:r>
            <a:r>
              <a:rPr lang="es-ES" sz="1100" b="0" dirty="0" err="1">
                <a:latin typeface="Avenir Book"/>
                <a:cs typeface="Avenir Book"/>
              </a:rPr>
              <a:t>reducción</a:t>
            </a:r>
            <a:r>
              <a:rPr lang="es-ES" sz="1100" b="0" dirty="0">
                <a:latin typeface="Avenir Book"/>
                <a:cs typeface="Avenir Book"/>
              </a:rPr>
              <a:t> de la pobreza en los últimos años. </a:t>
            </a:r>
            <a:endParaRPr lang="es-ES" sz="1100" b="0" dirty="0">
              <a:latin typeface="Avenir Book"/>
              <a:cs typeface="Avenir Book"/>
            </a:endParaRPr>
          </a:p>
          <a:p>
            <a:endParaRPr lang="es-ES" sz="1100" b="0" dirty="0">
              <a:effectLst/>
              <a:latin typeface="Avenir Book"/>
              <a:cs typeface="Avenir Book"/>
            </a:endParaRPr>
          </a:p>
        </p:txBody>
      </p:sp>
      <p:sp>
        <p:nvSpPr>
          <p:cNvPr id="62" name="CuadroTexto 61"/>
          <p:cNvSpPr txBox="1"/>
          <p:nvPr/>
        </p:nvSpPr>
        <p:spPr>
          <a:xfrm>
            <a:off x="1676846" y="4141403"/>
            <a:ext cx="4832230" cy="1986441"/>
          </a:xfrm>
          <a:prstGeom prst="rect">
            <a:avLst/>
          </a:prstGeom>
          <a:noFill/>
        </p:spPr>
        <p:txBody>
          <a:bodyPr wrap="square" rtlCol="0">
            <a:spAutoFit/>
          </a:bodyPr>
          <a:lstStyle/>
          <a:p>
            <a:pPr algn="just"/>
            <a:r>
              <a:rPr lang="es-ES" sz="1400" b="1" dirty="0">
                <a:latin typeface="Avenir Book"/>
                <a:cs typeface="Avenir Book"/>
              </a:rPr>
              <a:t>Se modera inflación a 2.7% en primera quincena de </a:t>
            </a:r>
            <a:r>
              <a:rPr lang="es-ES" sz="1400" b="1" dirty="0" smtClean="0">
                <a:latin typeface="Avenir Book"/>
                <a:cs typeface="Avenir Book"/>
              </a:rPr>
              <a:t>marzo</a:t>
            </a:r>
          </a:p>
          <a:p>
            <a:pPr algn="just">
              <a:lnSpc>
                <a:spcPct val="90000"/>
              </a:lnSpc>
            </a:pPr>
            <a:r>
              <a:rPr lang="es-ES" sz="1100" dirty="0">
                <a:latin typeface="Avenir Book"/>
                <a:cs typeface="Avenir Book"/>
              </a:rPr>
              <a:t>La inflación interanual de México se moderó a 2.71 por ciento en la primera quincena de </a:t>
            </a:r>
            <a:r>
              <a:rPr lang="es-ES" sz="1100" dirty="0" smtClean="0">
                <a:latin typeface="Avenir Book"/>
                <a:cs typeface="Avenir Book"/>
              </a:rPr>
              <a:t>marzo, </a:t>
            </a:r>
            <a:r>
              <a:rPr lang="es-ES" sz="1100" dirty="0">
                <a:latin typeface="Avenir Book"/>
                <a:cs typeface="Avenir Book"/>
              </a:rPr>
              <a:t>comparada con la segunda de febrero de 2.80 por ciento, por una baja en los precios de productos agropecuarios, energéticos y de las tarifas autorizadas por el gobierno, revelaron indicadores del Instituto Nacional de Estadística y Geografía (</a:t>
            </a:r>
            <a:r>
              <a:rPr lang="es-ES" sz="1100" dirty="0" err="1">
                <a:latin typeface="Avenir Book"/>
                <a:cs typeface="Avenir Book"/>
              </a:rPr>
              <a:t>Inegi</a:t>
            </a:r>
            <a:r>
              <a:rPr lang="es-ES" sz="1100" dirty="0">
                <a:latin typeface="Avenir Book"/>
                <a:cs typeface="Avenir Book"/>
              </a:rPr>
              <a:t>)</a:t>
            </a:r>
            <a:r>
              <a:rPr lang="es-ES" sz="1100" dirty="0" smtClean="0">
                <a:latin typeface="Avenir Book"/>
                <a:cs typeface="Avenir Book"/>
              </a:rPr>
              <a:t>. En </a:t>
            </a:r>
            <a:r>
              <a:rPr lang="es-ES" sz="1100" dirty="0">
                <a:latin typeface="Avenir Book"/>
                <a:cs typeface="Avenir Book"/>
              </a:rPr>
              <a:t>la primera quincena de marzo, el Índice Nacional de Precios al Consumidor (INPC) presentó un incremento de 0.10 por ciento, tasa menor que la esperada por el mercado de 0.19 por ciento</a:t>
            </a:r>
            <a:r>
              <a:rPr lang="es-ES" sz="1100" dirty="0" smtClean="0">
                <a:latin typeface="Avenir Book"/>
                <a:cs typeface="Avenir Book"/>
              </a:rPr>
              <a:t>.</a:t>
            </a:r>
            <a:r>
              <a:rPr lang="es-ES" sz="1100" dirty="0">
                <a:latin typeface="Avenir Book"/>
                <a:cs typeface="Avenir Book"/>
              </a:rPr>
              <a:t> El índice subyacente mostró un crecimiento quincenal de 0.30 por ciento y de 2.86 por ciento anual; en tanto que el índice de precios no subyacente registró una disminución quincenal de 0.52 por ciento y una alza a tasa anual de 2.28 por ciento.</a:t>
            </a:r>
            <a:endParaRPr lang="es-ES" sz="1100" dirty="0">
              <a:latin typeface="Avenir Book"/>
              <a:cs typeface="Avenir Book"/>
            </a:endParaRPr>
          </a:p>
        </p:txBody>
      </p:sp>
      <p:pic>
        <p:nvPicPr>
          <p:cNvPr id="63" name="Imagen 62">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17054" y="3898336"/>
            <a:ext cx="1260000" cy="315391"/>
          </a:xfrm>
          <a:prstGeom prst="rect">
            <a:avLst/>
          </a:prstGeom>
        </p:spPr>
      </p:pic>
      <p:sp>
        <p:nvSpPr>
          <p:cNvPr id="64" name="CuadroTexto 63"/>
          <p:cNvSpPr txBox="1"/>
          <p:nvPr/>
        </p:nvSpPr>
        <p:spPr>
          <a:xfrm>
            <a:off x="295485" y="5831599"/>
            <a:ext cx="1097033" cy="1077218"/>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s-ES" sz="800" dirty="0">
                <a:latin typeface="Avenir Book"/>
                <a:cs typeface="Avenir Book"/>
              </a:rPr>
              <a:t>SAT / Nuevo Anteproyecto de la primera resolución de modificaciones a la RMF para 2016. Destrucción de vehículos </a:t>
            </a:r>
            <a:r>
              <a:rPr lang="es-ES" sz="800" dirty="0" smtClean="0">
                <a:latin typeface="Avenir Book"/>
                <a:cs typeface="Avenir Book"/>
              </a:rPr>
              <a:t>usados</a:t>
            </a:r>
          </a:p>
          <a:p>
            <a:endParaRPr lang="es-ES" sz="800" dirty="0" smtClean="0">
              <a:latin typeface="Avenir Book"/>
              <a:cs typeface="Avenir Book"/>
            </a:endParaRPr>
          </a:p>
        </p:txBody>
      </p:sp>
      <p:sp>
        <p:nvSpPr>
          <p:cNvPr id="66" name="CuadroTexto 65"/>
          <p:cNvSpPr txBox="1"/>
          <p:nvPr/>
        </p:nvSpPr>
        <p:spPr>
          <a:xfrm>
            <a:off x="295485" y="7006731"/>
            <a:ext cx="1097032" cy="1323439"/>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50">
                <a:latin typeface="Arial Narrow"/>
                <a:cs typeface="Arial Narrow"/>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sz="800" b="1" dirty="0">
                <a:latin typeface="Avenir Book"/>
                <a:cs typeface="Avenir Book"/>
              </a:rPr>
              <a:t>S</a:t>
            </a:r>
            <a:r>
              <a:rPr lang="es-ES" sz="800" dirty="0">
                <a:latin typeface="Avenir Book"/>
                <a:cs typeface="Avenir Book"/>
              </a:rPr>
              <a:t>AT / Listado de contribuyentes definitivo que no desvirtuaron los hechos que llevaron a la autoridad a notificarlos al 15 de marzo de 2016 publicado en la página del SAT</a:t>
            </a:r>
            <a:endParaRPr lang="es-ES" sz="800" dirty="0">
              <a:effectLst/>
              <a:latin typeface="Avenir Book"/>
              <a:cs typeface="Avenir Book"/>
            </a:endParaRPr>
          </a:p>
        </p:txBody>
      </p:sp>
      <p:pic>
        <p:nvPicPr>
          <p:cNvPr id="67" name="Imagen 66">
            <a:hlinkClick r:id="rId17"/>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88912" y="6699016"/>
            <a:ext cx="209801" cy="209801"/>
          </a:xfrm>
          <a:prstGeom prst="rect">
            <a:avLst/>
          </a:prstGeom>
        </p:spPr>
      </p:pic>
      <p:sp>
        <p:nvSpPr>
          <p:cNvPr id="68" name="CuadroTexto 67"/>
          <p:cNvSpPr txBox="1"/>
          <p:nvPr/>
        </p:nvSpPr>
        <p:spPr>
          <a:xfrm>
            <a:off x="295548" y="5173737"/>
            <a:ext cx="1097007" cy="584776"/>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s-ES" sz="800" dirty="0" smtClean="0">
                <a:latin typeface="Avenir Book"/>
                <a:cs typeface="Avenir Book"/>
              </a:rPr>
              <a:t>SCJN </a:t>
            </a:r>
            <a:r>
              <a:rPr lang="es-ES" sz="800" dirty="0">
                <a:latin typeface="Avenir Book"/>
                <a:cs typeface="Avenir Book"/>
              </a:rPr>
              <a:t>/ Tesis y jurisprudencias al 18 de marzo de 2016</a:t>
            </a:r>
            <a:endParaRPr lang="es-ES" sz="800" dirty="0">
              <a:latin typeface="Avenir Book"/>
              <a:cs typeface="Avenir Book"/>
            </a:endParaRPr>
          </a:p>
        </p:txBody>
      </p:sp>
      <p:pic>
        <p:nvPicPr>
          <p:cNvPr id="69" name="Imagen 68">
            <a:hlinkClick r:id="rId19"/>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85370" y="5542517"/>
            <a:ext cx="215996" cy="215996"/>
          </a:xfrm>
          <a:prstGeom prst="rect">
            <a:avLst/>
          </a:prstGeom>
        </p:spPr>
      </p:pic>
      <p:sp>
        <p:nvSpPr>
          <p:cNvPr id="70" name="CuadroTexto 69"/>
          <p:cNvSpPr txBox="1"/>
          <p:nvPr/>
        </p:nvSpPr>
        <p:spPr>
          <a:xfrm>
            <a:off x="333495" y="1832366"/>
            <a:ext cx="1081294" cy="830997"/>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00">
                <a:latin typeface="Arial Narrow"/>
                <a:cs typeface="Arial Narrow"/>
              </a:defRPr>
            </a:lvl1pPr>
          </a:lstStyle>
          <a:p>
            <a:r>
              <a:rPr lang="es-ES" sz="800" dirty="0">
                <a:latin typeface="Avenir Book"/>
                <a:cs typeface="Avenir Book"/>
              </a:rPr>
              <a:t>Norma de Desarrollo Profesional Continua 2015 Formato Homologado.</a:t>
            </a:r>
            <a:endParaRPr lang="es-ES" sz="800" dirty="0">
              <a:effectLst/>
              <a:latin typeface="Avenir Book"/>
              <a:cs typeface="Avenir Book"/>
            </a:endParaRPr>
          </a:p>
        </p:txBody>
      </p:sp>
      <p:pic>
        <p:nvPicPr>
          <p:cNvPr id="71" name="Imagen 70">
            <a:hlinkClick r:id="rId20"/>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98793" y="2447367"/>
            <a:ext cx="215996" cy="215996"/>
          </a:xfrm>
          <a:prstGeom prst="rect">
            <a:avLst/>
          </a:prstGeom>
        </p:spPr>
      </p:pic>
      <p:sp>
        <p:nvSpPr>
          <p:cNvPr id="72" name="CuadroTexto 71"/>
          <p:cNvSpPr txBox="1"/>
          <p:nvPr/>
        </p:nvSpPr>
        <p:spPr>
          <a:xfrm>
            <a:off x="334789" y="2729883"/>
            <a:ext cx="1080000" cy="954107"/>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00">
                <a:latin typeface="Arial Narrow"/>
                <a:cs typeface="Arial Narrow"/>
              </a:defRPr>
            </a:lvl1pPr>
          </a:lstStyle>
          <a:p>
            <a:r>
              <a:rPr lang="es-ES" sz="800" dirty="0">
                <a:latin typeface="Avenir Book"/>
                <a:cs typeface="Avenir Book"/>
              </a:rPr>
              <a:t>Apertura de inscripciones a la 93 Asamblea Convención Nacional, Veracruz </a:t>
            </a:r>
            <a:r>
              <a:rPr lang="es-ES" sz="800" dirty="0" smtClean="0">
                <a:latin typeface="Avenir Book"/>
                <a:cs typeface="Avenir Book"/>
              </a:rPr>
              <a:t>2016</a:t>
            </a:r>
          </a:p>
          <a:p>
            <a:endParaRPr lang="es-ES" sz="800" dirty="0" smtClean="0">
              <a:effectLst/>
              <a:latin typeface="Avenir Book"/>
              <a:cs typeface="Avenir Book"/>
            </a:endParaRPr>
          </a:p>
        </p:txBody>
      </p:sp>
      <p:pic>
        <p:nvPicPr>
          <p:cNvPr id="73" name="Imagen 72">
            <a:hlinkClick r:id="rId21"/>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98793" y="3467994"/>
            <a:ext cx="215996" cy="215996"/>
          </a:xfrm>
          <a:prstGeom prst="rect">
            <a:avLst/>
          </a:prstGeom>
        </p:spPr>
      </p:pic>
      <p:sp>
        <p:nvSpPr>
          <p:cNvPr id="74" name="CuadroTexto 73"/>
          <p:cNvSpPr txBox="1"/>
          <p:nvPr/>
        </p:nvSpPr>
        <p:spPr>
          <a:xfrm>
            <a:off x="328594" y="3752062"/>
            <a:ext cx="1080000" cy="954107"/>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00">
                <a:latin typeface="Arial Narrow"/>
                <a:cs typeface="Arial Narrow"/>
              </a:defRPr>
            </a:lvl1pPr>
          </a:lstStyle>
          <a:p>
            <a:r>
              <a:rPr lang="es-ES" sz="800" dirty="0">
                <a:latin typeface="Avenir Book"/>
                <a:cs typeface="Avenir Book"/>
              </a:rPr>
              <a:t>IMSS / Presentación de la relación de Contadores Públicos Autorizados para dictaminar</a:t>
            </a:r>
            <a:endParaRPr lang="es-ES" sz="800" dirty="0">
              <a:effectLst/>
              <a:latin typeface="Avenir Book"/>
              <a:cs typeface="Avenir Book"/>
            </a:endParaRPr>
          </a:p>
        </p:txBody>
      </p:sp>
      <p:pic>
        <p:nvPicPr>
          <p:cNvPr id="75" name="Imagen 74">
            <a:hlinkClick r:id="rId22"/>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92598" y="4490173"/>
            <a:ext cx="215996" cy="215996"/>
          </a:xfrm>
          <a:prstGeom prst="rect">
            <a:avLst/>
          </a:prstGeom>
        </p:spPr>
      </p:pic>
      <p:pic>
        <p:nvPicPr>
          <p:cNvPr id="76" name="Picture 2">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tretch>
            <a:fillRect/>
          </a:stretch>
        </p:blipFill>
        <p:spPr bwMode="auto">
          <a:xfrm>
            <a:off x="1791223" y="6254111"/>
            <a:ext cx="1201499"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uadroTexto 34"/>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Mi</a:t>
            </a:r>
            <a:r>
              <a:rPr lang="es-ES" b="1" dirty="0" smtClean="0">
                <a:latin typeface="Avenir Heavy"/>
                <a:cs typeface="Avenir Heavy"/>
              </a:rPr>
              <a:t>ércol</a:t>
            </a:r>
            <a:r>
              <a:rPr lang="es-ES" b="1" dirty="0" smtClean="0">
                <a:latin typeface="Avenir Heavy"/>
                <a:cs typeface="Avenir Heavy"/>
              </a:rPr>
              <a:t>es 23 </a:t>
            </a:r>
            <a:r>
              <a:rPr lang="es-ES" b="1" dirty="0" smtClean="0">
                <a:latin typeface="Avenir Heavy"/>
                <a:cs typeface="Avenir Heavy"/>
              </a:rPr>
              <a:t>de marzo de 2016 </a:t>
            </a:r>
          </a:p>
        </p:txBody>
      </p:sp>
      <p:pic>
        <p:nvPicPr>
          <p:cNvPr id="36" name="Imagen 35">
            <a:hlinkClick r:id="rId25"/>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82717" y="8120369"/>
            <a:ext cx="209801" cy="209801"/>
          </a:xfrm>
          <a:prstGeom prst="rect">
            <a:avLst/>
          </a:prstGeom>
        </p:spPr>
      </p:pic>
      <p:sp>
        <p:nvSpPr>
          <p:cNvPr id="40" name="CuadroTexto 39"/>
          <p:cNvSpPr txBox="1"/>
          <p:nvPr/>
        </p:nvSpPr>
        <p:spPr>
          <a:xfrm>
            <a:off x="264726" y="4821566"/>
            <a:ext cx="1223412" cy="261610"/>
          </a:xfrm>
          <a:prstGeom prst="rect">
            <a:avLst/>
          </a:prstGeom>
          <a:noFill/>
        </p:spPr>
        <p:txBody>
          <a:bodyPr wrap="none" lIns="91440" tIns="45720" rIns="91440" bIns="45720">
            <a:spAutoFit/>
          </a:bodyPr>
          <a:lstStyle>
            <a:defPPr>
              <a:defRPr lang="es-ES"/>
            </a:defPPr>
            <a:lvl1pPr algn="ctr">
              <a:defRPr sz="4000" cap="small">
                <a:ln w="0"/>
                <a:effectLst>
                  <a:outerShdw blurRad="38100" dist="19050" dir="2700000" algn="tl" rotWithShape="0">
                    <a:schemeClr val="dk1">
                      <a:alpha val="40000"/>
                    </a:schemeClr>
                  </a:outerShdw>
                </a:effectLst>
                <a:latin typeface="Arial Black" panose="020B0A04020102020204" pitchFamily="34" charset="0"/>
              </a:defRPr>
            </a:lvl1pPr>
          </a:lstStyle>
          <a:p>
            <a:r>
              <a:rPr lang="es-ES_tradnl" sz="1100" b="1" dirty="0">
                <a:effectLst>
                  <a:outerShdw blurRad="50800" dist="38100" dir="2700000" algn="tl" rotWithShape="0">
                    <a:prstClr val="black">
                      <a:alpha val="40000"/>
                    </a:prstClr>
                  </a:outerShdw>
                </a:effectLst>
                <a:latin typeface="Avenir Black"/>
                <a:cs typeface="Avenir Black"/>
              </a:rPr>
              <a:t>Notas Fiscales:</a:t>
            </a:r>
          </a:p>
        </p:txBody>
      </p:sp>
    </p:spTree>
    <p:extLst>
      <p:ext uri="{BB962C8B-B14F-4D97-AF65-F5344CB8AC3E}">
        <p14:creationId xmlns:p14="http://schemas.microsoft.com/office/powerpoint/2010/main" val="28721168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817054" y="2736557"/>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52" y="1460227"/>
            <a:ext cx="1434906" cy="7683775"/>
          </a:xfrm>
          <a:prstGeom prst="rect">
            <a:avLst/>
          </a:prstGeom>
        </p:spPr>
      </p:pic>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sp>
        <p:nvSpPr>
          <p:cNvPr id="18" name="2 CuadroTexto"/>
          <p:cNvSpPr txBox="1"/>
          <p:nvPr/>
        </p:nvSpPr>
        <p:spPr>
          <a:xfrm>
            <a:off x="244948" y="8129870"/>
            <a:ext cx="1184940" cy="200055"/>
          </a:xfrm>
          <a:prstGeom prst="rect">
            <a:avLst/>
          </a:prstGeom>
          <a:noFill/>
        </p:spPr>
        <p:txBody>
          <a:bodyPr wrap="none" lIns="91440" tIns="45720" rIns="91440" bIns="45720">
            <a:spAutoFit/>
          </a:bodyPr>
          <a:lstStyle>
            <a:defPPr>
              <a:defRPr lang="es-ES"/>
            </a:defPPr>
            <a:lvl1pPr algn="ctr">
              <a:defRPr sz="1100" b="1" cap="small">
                <a:ln w="0"/>
                <a:effectLst>
                  <a:outerShdw blurRad="50800" dist="38100" dir="2700000" algn="tl" rotWithShape="0">
                    <a:prstClr val="black">
                      <a:alpha val="40000"/>
                    </a:prstClr>
                  </a:outerShdw>
                </a:effectLst>
                <a:latin typeface="Avenir Book"/>
                <a:cs typeface="Avenir Book"/>
              </a:defRPr>
            </a:lvl1pPr>
          </a:lstStyle>
          <a:p>
            <a:r>
              <a:rPr lang="es-ES" sz="700" dirty="0">
                <a:latin typeface="Avenir Black"/>
                <a:cs typeface="Avenir Black"/>
              </a:rPr>
              <a:t>* www.banxico.org.mx</a:t>
            </a:r>
            <a:endParaRPr lang="es-MX" sz="700" dirty="0">
              <a:latin typeface="Avenir Black"/>
              <a:cs typeface="Avenir Black"/>
            </a:endParaRPr>
          </a:p>
        </p:txBody>
      </p:sp>
      <p:sp>
        <p:nvSpPr>
          <p:cNvPr id="19" name="CuadroTexto 18"/>
          <p:cNvSpPr txBox="1"/>
          <p:nvPr/>
        </p:nvSpPr>
        <p:spPr>
          <a:xfrm>
            <a:off x="327675" y="2154739"/>
            <a:ext cx="1043876" cy="261610"/>
          </a:xfrm>
          <a:prstGeom prst="rect">
            <a:avLst/>
          </a:prstGeom>
          <a:noFill/>
        </p:spPr>
        <p:txBody>
          <a:bodyPr wrap="none" lIns="91440" tIns="45720" rIns="91440" bIns="45720">
            <a:spAutoFit/>
          </a:bodyPr>
          <a:lstStyle>
            <a:defPPr>
              <a:defRPr lang="es-ES"/>
            </a:defPPr>
            <a:lvl1pPr algn="ctr">
              <a:defRPr sz="1100" b="1" cap="small">
                <a:ln w="0"/>
                <a:effectLst>
                  <a:outerShdw blurRad="50800" dist="38100" dir="2700000" algn="tl" rotWithShape="0">
                    <a:prstClr val="black">
                      <a:alpha val="40000"/>
                    </a:prstClr>
                  </a:outerShdw>
                </a:effectLst>
                <a:latin typeface="Avenir Book"/>
                <a:cs typeface="Avenir Book"/>
              </a:defRPr>
            </a:lvl1pPr>
          </a:lstStyle>
          <a:p>
            <a:r>
              <a:rPr lang="es-ES_tradnl" dirty="0">
                <a:latin typeface="Avenir Black"/>
                <a:cs typeface="Avenir Black"/>
              </a:rPr>
              <a:t>Indicadores:</a:t>
            </a:r>
          </a:p>
        </p:txBody>
      </p:sp>
      <p:pic>
        <p:nvPicPr>
          <p:cNvPr id="20" name="Imagen 19" descr="Logo YouTube.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716" y="8589412"/>
            <a:ext cx="359997" cy="359997"/>
          </a:xfrm>
          <a:prstGeom prst="rect">
            <a:avLst/>
          </a:prstGeom>
        </p:spPr>
      </p:pic>
      <p:pic>
        <p:nvPicPr>
          <p:cNvPr id="21" name="Imagen 20" descr="Logo Facebook.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831" y="8626333"/>
            <a:ext cx="288000" cy="288000"/>
          </a:xfrm>
          <a:prstGeom prst="rect">
            <a:avLst/>
          </a:prstGeom>
        </p:spPr>
      </p:pic>
      <p:pic>
        <p:nvPicPr>
          <p:cNvPr id="22" name="Imagen 21" descr="Logo Twitter.pn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848" y="8615056"/>
            <a:ext cx="294861" cy="294861"/>
          </a:xfrm>
          <a:prstGeom prst="rect">
            <a:avLst/>
          </a:prstGeom>
        </p:spPr>
      </p:pic>
      <p:sp>
        <p:nvSpPr>
          <p:cNvPr id="28" name="CuadroTexto 27"/>
          <p:cNvSpPr txBox="1"/>
          <p:nvPr/>
        </p:nvSpPr>
        <p:spPr>
          <a:xfrm>
            <a:off x="1675181" y="3894577"/>
            <a:ext cx="4832230" cy="2201884"/>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Este miércoles, último día hábil de la semana con bancos abiertos </a:t>
            </a:r>
            <a:endParaRPr lang="es-ES" sz="1400" dirty="0" smtClean="0">
              <a:latin typeface="Avenir Book"/>
              <a:cs typeface="Avenir Book"/>
            </a:endParaRPr>
          </a:p>
          <a:p>
            <a:pPr>
              <a:lnSpc>
                <a:spcPct val="90000"/>
              </a:lnSpc>
            </a:pPr>
            <a:r>
              <a:rPr lang="es-ES" sz="1100" b="0" dirty="0">
                <a:latin typeface="Avenir Book"/>
                <a:cs typeface="Avenir Book"/>
              </a:rPr>
              <a:t>Este miércoles será el último día hábil de la semana para realizar operaciones financieras, luego de que la Bolsa Mexicana de Valores (BMV) y los bancos del país permanecerán cerrados este jueves y viernes, con motivo de la celebración de la Semana Santa, y retomarán sus actividades el próximo </a:t>
            </a:r>
            <a:r>
              <a:rPr lang="es-ES" sz="1100" b="0" dirty="0" smtClean="0">
                <a:latin typeface="Avenir Book"/>
                <a:cs typeface="Avenir Book"/>
              </a:rPr>
              <a:t>lunes. De </a:t>
            </a:r>
            <a:r>
              <a:rPr lang="es-ES" sz="1100" b="0" dirty="0">
                <a:latin typeface="Avenir Book"/>
                <a:cs typeface="Avenir Book"/>
              </a:rPr>
              <a:t>acuerdo con la disposición de carácter general de la Comisión Nacional Bancaria y de Valores (CNBV), para las entidades del sector financiero en México son días inhábiles el 24 y 25 de marzo de 2016</a:t>
            </a:r>
            <a:r>
              <a:rPr lang="es-ES" sz="1100" b="0" dirty="0" smtClean="0">
                <a:latin typeface="Avenir Book"/>
                <a:cs typeface="Avenir Book"/>
              </a:rPr>
              <a:t>. Por </a:t>
            </a:r>
            <a:r>
              <a:rPr lang="es-ES" sz="1100" b="0" dirty="0">
                <a:latin typeface="Avenir Book"/>
                <a:cs typeface="Avenir Book"/>
              </a:rPr>
              <a:t>lo que la Bolsa Mexicana de Valores y las instituciones bancarias suspenderán sus operaciones dichos días, igual que las casas de bolsa, sociedades de inversión, bancos, uniones de crédito, arrendadoras financieras, empresas de factoraje, entre otras. </a:t>
            </a:r>
            <a:endParaRPr lang="es-ES" sz="1100" b="0" dirty="0">
              <a:latin typeface="Avenir Book"/>
              <a:cs typeface="Avenir Book"/>
            </a:endParaRPr>
          </a:p>
        </p:txBody>
      </p:sp>
      <p:pic>
        <p:nvPicPr>
          <p:cNvPr id="30" name="Imagen 29">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2440" y="1664965"/>
            <a:ext cx="1403999" cy="276041"/>
          </a:xfrm>
          <a:prstGeom prst="rect">
            <a:avLst/>
          </a:prstGeom>
        </p:spPr>
      </p:pic>
      <p:sp>
        <p:nvSpPr>
          <p:cNvPr id="31" name="CuadroTexto 30">
            <a:hlinkClick r:id="rId15"/>
          </p:cNvPr>
          <p:cNvSpPr txBox="1"/>
          <p:nvPr/>
        </p:nvSpPr>
        <p:spPr>
          <a:xfrm>
            <a:off x="1675181" y="1865572"/>
            <a:ext cx="4832230" cy="1661993"/>
          </a:xfrm>
          <a:prstGeom prst="rect">
            <a:avLst/>
          </a:prstGeom>
          <a:noFill/>
        </p:spPr>
        <p:txBody>
          <a:bodyPr wrap="square" rtlCol="0">
            <a:spAutoFit/>
          </a:bodyPr>
          <a:lstStyle>
            <a:defPPr>
              <a:defRPr lang="es-ES"/>
            </a:defPPr>
            <a:lvl1pPr algn="just">
              <a:defRPr sz="1600" b="1">
                <a:latin typeface="Arial Narrow"/>
                <a:cs typeface="Arial Narrow"/>
              </a:defRPr>
            </a:lvl1pPr>
          </a:lstStyle>
          <a:p>
            <a:r>
              <a:rPr lang="es-ES" sz="1400" dirty="0">
                <a:latin typeface="Avenir Book"/>
                <a:cs typeface="Avenir Book"/>
              </a:rPr>
              <a:t>Banxico, sin divorciarse de la Reserva </a:t>
            </a:r>
            <a:r>
              <a:rPr lang="es-ES" sz="1400" dirty="0" smtClean="0">
                <a:latin typeface="Avenir Book"/>
                <a:cs typeface="Avenir Book"/>
              </a:rPr>
              <a:t>Federal</a:t>
            </a:r>
          </a:p>
          <a:p>
            <a:r>
              <a:rPr lang="es-ES" sz="1100" b="0" dirty="0">
                <a:latin typeface="Avenir Book"/>
                <a:cs typeface="Avenir Book"/>
              </a:rPr>
              <a:t>El Banco de México (Banxico) seguirá de cerca a la Reserva Federal para el próximo movimiento en las tasas de interés tras hacer un balance positivo de las medidas que instauró junto con la Secretaría de Hacienda el 17 de febrero</a:t>
            </a:r>
            <a:r>
              <a:rPr lang="es-ES" sz="1100" b="0" dirty="0" smtClean="0">
                <a:latin typeface="Avenir Book"/>
                <a:cs typeface="Avenir Book"/>
              </a:rPr>
              <a:t>.“ La </a:t>
            </a:r>
            <a:r>
              <a:rPr lang="es-ES" sz="1100" b="0" dirty="0">
                <a:latin typeface="Avenir Book"/>
                <a:cs typeface="Avenir Book"/>
              </a:rPr>
              <a:t>sincronización de la política monetaria con la de la Reserva Federal es el escenario más probable ante la perspectiva de mantener el </a:t>
            </a:r>
            <a:r>
              <a:rPr lang="es-ES" sz="1100" b="0" i="1" dirty="0">
                <a:latin typeface="Avenir Book"/>
                <a:cs typeface="Avenir Book"/>
              </a:rPr>
              <a:t>spread</a:t>
            </a:r>
            <a:r>
              <a:rPr lang="es-ES" sz="1100" b="0" dirty="0">
                <a:latin typeface="Avenir Book"/>
                <a:cs typeface="Avenir Book"/>
              </a:rPr>
              <a:t> (diferencial) actual con la tasa de fondos federales para así reducir riesgos por posibles movimientos abruptos del tipo de cambio”, dijo Iván Martínez, analista de </a:t>
            </a:r>
            <a:r>
              <a:rPr lang="es-ES" sz="1100" b="0" dirty="0" smtClean="0">
                <a:latin typeface="Avenir Book"/>
                <a:cs typeface="Avenir Book"/>
              </a:rPr>
              <a:t>BBVA Bancomer.</a:t>
            </a:r>
            <a:endParaRPr lang="es-ES" sz="1100" b="0" u="sng" dirty="0">
              <a:latin typeface="Avenir Book"/>
              <a:cs typeface="Avenir Book"/>
            </a:endParaRPr>
          </a:p>
        </p:txBody>
      </p:sp>
      <p:graphicFrame>
        <p:nvGraphicFramePr>
          <p:cNvPr id="33" name="Tabla 32"/>
          <p:cNvGraphicFramePr>
            <a:graphicFrameLocks noGrp="1"/>
          </p:cNvGraphicFramePr>
          <p:nvPr>
            <p:extLst>
              <p:ext uri="{D42A27DB-BD31-4B8C-83A1-F6EECF244321}">
                <p14:modId xmlns:p14="http://schemas.microsoft.com/office/powerpoint/2010/main" val="3627964545"/>
              </p:ext>
            </p:extLst>
          </p:nvPr>
        </p:nvGraphicFramePr>
        <p:xfrm>
          <a:off x="367744" y="2681464"/>
          <a:ext cx="993535" cy="2034689"/>
        </p:xfrm>
        <a:graphic>
          <a:graphicData uri="http://schemas.openxmlformats.org/drawingml/2006/table">
            <a:tbl>
              <a:tblPr>
                <a:effectLst>
                  <a:outerShdw blurRad="50800" dist="38100" dir="2700000" algn="tl" rotWithShape="0">
                    <a:prstClr val="black">
                      <a:alpha val="40000"/>
                    </a:prstClr>
                  </a:outerShdw>
                </a:effectLst>
                <a:tableStyleId>{AF606853-7671-496A-8E4F-DF71F8EC918B}</a:tableStyleId>
              </a:tblPr>
              <a:tblGrid>
                <a:gridCol w="569365"/>
                <a:gridCol w="424170"/>
              </a:tblGrid>
              <a:tr h="250663">
                <a:tc gridSpan="2">
                  <a:txBody>
                    <a:bodyPr/>
                    <a:lstStyle/>
                    <a:p>
                      <a:pPr algn="ctr" fontAlgn="b"/>
                      <a:r>
                        <a:rPr lang="es-ES" sz="800" b="1" u="none" strike="noStrike" dirty="0">
                          <a:solidFill>
                            <a:srgbClr val="000000"/>
                          </a:solidFill>
                          <a:effectLst/>
                          <a:latin typeface="Avenir Next Condensed Regular"/>
                          <a:cs typeface="Avenir Next Condensed Regular"/>
                        </a:rPr>
                        <a:t>Tasa de interés objetivo</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chemeClr val="bg1"/>
                    </a:solidFill>
                  </a:tcPr>
                </a:tc>
                <a:tc hMerge="1">
                  <a:txBody>
                    <a:bodyPr/>
                    <a:lstStyle/>
                    <a:p>
                      <a:endParaRPr lang="es-ES"/>
                    </a:p>
                  </a:txBody>
                  <a:tcPr/>
                </a:tc>
              </a:tr>
              <a:tr h="250663">
                <a:tc>
                  <a:txBody>
                    <a:bodyPr/>
                    <a:lstStyle/>
                    <a:p>
                      <a:pPr algn="l" fontAlgn="b"/>
                      <a:r>
                        <a:rPr lang="es-ES" sz="800" b="1" u="none" strike="noStrike" dirty="0" smtClean="0">
                          <a:effectLst/>
                          <a:latin typeface="Avenir Next Condensed Regular"/>
                          <a:cs typeface="Avenir Next Condensed Regular"/>
                        </a:rPr>
                        <a:t>(22/</a:t>
                      </a:r>
                      <a:r>
                        <a:rPr lang="es-ES" sz="800" b="1" u="none" strike="noStrike" dirty="0" smtClean="0">
                          <a:effectLst/>
                          <a:latin typeface="Avenir Next Condensed Regular"/>
                          <a:cs typeface="Avenir Next Condensed Regular"/>
                        </a:rPr>
                        <a:t>03/16)</a:t>
                      </a:r>
                      <a:endParaRPr lang="es-ES" sz="800" b="1"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b="1" i="0" u="none" strike="noStrike" dirty="0" smtClean="0">
                          <a:solidFill>
                            <a:srgbClr val="000000"/>
                          </a:solidFill>
                          <a:effectLst/>
                          <a:latin typeface="Avenir Next Condensed Regular"/>
                          <a:cs typeface="Avenir Next Condensed Regular"/>
                        </a:rPr>
                        <a:t>3.75</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a:effectLst/>
                          <a:latin typeface="Avenir Next Condensed Regular"/>
                          <a:cs typeface="Avenir Next Condensed Regular"/>
                        </a:rPr>
                        <a:t>TIIE </a:t>
                      </a:r>
                      <a:r>
                        <a:rPr lang="es-ES" sz="800" u="none" strike="noStrike" dirty="0" smtClean="0">
                          <a:effectLst/>
                          <a:latin typeface="Avenir Next Condensed Regular"/>
                          <a:cs typeface="Avenir Next Condensed Regular"/>
                        </a:rPr>
                        <a:t>28 </a:t>
                      </a:r>
                      <a:r>
                        <a:rPr lang="es-ES" sz="800" u="none" strike="noStrike" dirty="0" smtClean="0">
                          <a:effectLst/>
                          <a:latin typeface="Avenir Next Condensed Regular"/>
                          <a:cs typeface="Avenir Next Condensed Regular"/>
                        </a:rPr>
                        <a:t>(22/</a:t>
                      </a:r>
                      <a:r>
                        <a:rPr lang="es-ES" sz="800" u="none" strike="noStrike" dirty="0" smtClean="0">
                          <a:effectLst/>
                          <a:latin typeface="Avenir Next Condensed Regular"/>
                          <a:cs typeface="Avenir Next Condensed Regular"/>
                        </a:rPr>
                        <a:t>03/16)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4.0650</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smtClean="0">
                          <a:effectLst/>
                          <a:latin typeface="Avenir Next Condensed Regular"/>
                          <a:cs typeface="Avenir Next Condensed Regular"/>
                        </a:rPr>
                        <a:t>TIIE 91 </a:t>
                      </a:r>
                      <a:r>
                        <a:rPr lang="es-ES" sz="800" u="none" strike="noStrike" dirty="0" smtClean="0">
                          <a:effectLst/>
                          <a:latin typeface="Avenir Next Condensed Regular"/>
                          <a:cs typeface="Avenir Next Condensed Regular"/>
                        </a:rPr>
                        <a:t>(22/</a:t>
                      </a:r>
                      <a:r>
                        <a:rPr lang="es-ES" sz="800" u="none" strike="noStrike" dirty="0" smtClean="0">
                          <a:effectLst/>
                          <a:latin typeface="Avenir Next Condensed Regular"/>
                          <a:cs typeface="Avenir Next Condensed Regular"/>
                        </a:rPr>
                        <a:t>03/16)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4.1150</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a:effectLst/>
                          <a:latin typeface="Avenir Next Condensed Regular"/>
                          <a:cs typeface="Avenir Next Condensed Regular"/>
                        </a:rPr>
                        <a:t>TIIE </a:t>
                      </a:r>
                      <a:r>
                        <a:rPr lang="es-ES" sz="800" u="none" strike="noStrike" dirty="0" smtClean="0">
                          <a:effectLst/>
                          <a:latin typeface="Avenir Next Condensed Regular"/>
                          <a:cs typeface="Avenir Next Condensed Regular"/>
                        </a:rPr>
                        <a:t>182 </a:t>
                      </a:r>
                      <a:r>
                        <a:rPr lang="es-ES" sz="800" u="none" strike="noStrike" dirty="0" smtClean="0">
                          <a:effectLst/>
                          <a:latin typeface="Avenir Next Condensed Regular"/>
                          <a:cs typeface="Avenir Next Condensed Regular"/>
                        </a:rPr>
                        <a:t>(22/</a:t>
                      </a:r>
                      <a:r>
                        <a:rPr lang="es-ES" sz="800" u="none" strike="noStrike" dirty="0" smtClean="0">
                          <a:effectLst/>
                          <a:latin typeface="Avenir Next Condensed Regular"/>
                          <a:cs typeface="Avenir Next Condensed Regular"/>
                        </a:rPr>
                        <a:t>03/16)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4.2400</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a:effectLst/>
                          <a:latin typeface="Avenir Next Condensed Regular"/>
                          <a:cs typeface="Avenir Next Condensed Regular"/>
                        </a:rPr>
                        <a:t>CETES 28 </a:t>
                      </a:r>
                      <a:r>
                        <a:rPr lang="es-ES" sz="800" u="none" strike="noStrike" dirty="0" smtClean="0">
                          <a:effectLst/>
                          <a:latin typeface="Avenir Next Condensed Regular"/>
                          <a:cs typeface="Avenir Next Condensed Regular"/>
                        </a:rPr>
                        <a:t>(18/</a:t>
                      </a:r>
                      <a:r>
                        <a:rPr lang="es-ES" sz="800" u="none" strike="noStrike" dirty="0" smtClean="0">
                          <a:effectLst/>
                          <a:latin typeface="Avenir Next Condensed Regular"/>
                          <a:cs typeface="Avenir Next Condensed Regular"/>
                        </a:rPr>
                        <a:t>03/16)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3.78</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gridSpan="2">
                  <a:txBody>
                    <a:bodyPr/>
                    <a:lstStyle/>
                    <a:p>
                      <a:pPr algn="ctr" fontAlgn="b"/>
                      <a:r>
                        <a:rPr lang="es-ES" sz="800" u="none" strike="noStrike" dirty="0">
                          <a:solidFill>
                            <a:srgbClr val="000000"/>
                          </a:solidFill>
                          <a:effectLst/>
                          <a:latin typeface="Avenir Next Condensed Regular"/>
                          <a:cs typeface="Avenir Next Condensed Regular"/>
                        </a:rPr>
                        <a:t>Reservas internacionales (mdd)</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FFFFFF"/>
                    </a:solidFill>
                  </a:tcPr>
                </a:tc>
                <a:tc hMerge="1">
                  <a:txBody>
                    <a:bodyPr/>
                    <a:lstStyle/>
                    <a:p>
                      <a:endParaRPr lang="es-ES"/>
                    </a:p>
                  </a:txBody>
                  <a:tcPr/>
                </a:tc>
              </a:tr>
              <a:tr h="250663">
                <a:tc>
                  <a:txBody>
                    <a:bodyPr/>
                    <a:lstStyle/>
                    <a:p>
                      <a:pPr algn="l" fontAlgn="b"/>
                      <a:r>
                        <a:rPr lang="es-ES" sz="700" u="none" strike="noStrike" dirty="0" smtClean="0">
                          <a:effectLst/>
                          <a:latin typeface="Avenir Next Condensed Regular"/>
                          <a:cs typeface="Avenir Next Condensed Regular"/>
                        </a:rPr>
                        <a:t>(11/</a:t>
                      </a:r>
                      <a:r>
                        <a:rPr lang="es-ES" sz="700" u="none" strike="noStrike" dirty="0" smtClean="0">
                          <a:effectLst/>
                          <a:latin typeface="Avenir Next Condensed Regular"/>
                          <a:cs typeface="Avenir Next Condensed Regular"/>
                        </a:rPr>
                        <a:t>03/2016)</a:t>
                      </a:r>
                      <a:endParaRPr lang="es-ES" sz="700" b="0" i="0" u="none" strike="noStrike" dirty="0">
                        <a:solidFill>
                          <a:srgbClr val="FFB005"/>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700" u="none" strike="noStrike" dirty="0" smtClean="0">
                          <a:solidFill>
                            <a:srgbClr val="000000"/>
                          </a:solidFill>
                          <a:effectLst/>
                          <a:latin typeface="Avenir Next Condensed Regular"/>
                          <a:cs typeface="Avenir Next Condensed Regular"/>
                        </a:rPr>
                        <a:t>176,093.8</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bl>
          </a:graphicData>
        </a:graphic>
      </p:graphicFrame>
      <p:graphicFrame>
        <p:nvGraphicFramePr>
          <p:cNvPr id="35" name="Tabla 34"/>
          <p:cNvGraphicFramePr>
            <a:graphicFrameLocks noGrp="1"/>
          </p:cNvGraphicFramePr>
          <p:nvPr>
            <p:extLst>
              <p:ext uri="{D42A27DB-BD31-4B8C-83A1-F6EECF244321}">
                <p14:modId xmlns:p14="http://schemas.microsoft.com/office/powerpoint/2010/main" val="2958439566"/>
              </p:ext>
            </p:extLst>
          </p:nvPr>
        </p:nvGraphicFramePr>
        <p:xfrm>
          <a:off x="358518" y="5035927"/>
          <a:ext cx="971968" cy="2537460"/>
        </p:xfrm>
        <a:graphic>
          <a:graphicData uri="http://schemas.openxmlformats.org/drawingml/2006/table">
            <a:tbl>
              <a:tblPr>
                <a:effectLst>
                  <a:outerShdw blurRad="50800" dist="38100" dir="2700000" algn="tl" rotWithShape="0">
                    <a:prstClr val="black">
                      <a:alpha val="40000"/>
                    </a:prstClr>
                  </a:outerShdw>
                </a:effectLst>
                <a:tableStyleId>{AF606853-7671-496A-8E4F-DF71F8EC918B}</a:tableStyleId>
              </a:tblPr>
              <a:tblGrid>
                <a:gridCol w="512814"/>
                <a:gridCol w="459154"/>
              </a:tblGrid>
              <a:tr h="190500">
                <a:tc gridSpan="2">
                  <a:txBody>
                    <a:bodyPr/>
                    <a:lstStyle/>
                    <a:p>
                      <a:pPr algn="ctr" fontAlgn="b"/>
                      <a:r>
                        <a:rPr lang="es-ES" sz="800" b="1" u="none" strike="noStrike" dirty="0">
                          <a:solidFill>
                            <a:schemeClr val="tx1"/>
                          </a:solidFill>
                          <a:effectLst/>
                          <a:latin typeface="Avenir Next Condensed Regular"/>
                          <a:cs typeface="Avenir Next Condensed Regular"/>
                        </a:rPr>
                        <a:t>Inflación anual</a:t>
                      </a:r>
                      <a:endParaRPr lang="es-ES" sz="800" b="1" i="0" u="none" strike="noStrike" dirty="0">
                        <a:solidFill>
                          <a:schemeClr val="tx1"/>
                        </a:solidFill>
                        <a:effectLst/>
                        <a:latin typeface="Avenir Next Condensed Regular"/>
                        <a:cs typeface="Avenir Next Condensed Regular"/>
                      </a:endParaRPr>
                    </a:p>
                  </a:txBody>
                  <a:tcPr marL="12700" marR="12700" marT="12700" marB="0" anchor="ctr">
                    <a:solidFill>
                      <a:srgbClr val="FFFFFF"/>
                    </a:solidFill>
                  </a:tcPr>
                </a:tc>
                <a:tc hMerge="1">
                  <a:txBody>
                    <a:bodyPr/>
                    <a:lstStyle/>
                    <a:p>
                      <a:endParaRPr lang="es-ES"/>
                    </a:p>
                  </a:txBody>
                  <a:tcPr/>
                </a:tc>
              </a:tr>
              <a:tr h="256540">
                <a:tc gridSpan="2">
                  <a:txBody>
                    <a:bodyPr/>
                    <a:lstStyle/>
                    <a:p>
                      <a:pPr algn="ctr" fontAlgn="b"/>
                      <a:r>
                        <a:rPr lang="en-US" sz="800" b="1" u="none" strike="noStrike" dirty="0" smtClean="0">
                          <a:solidFill>
                            <a:srgbClr val="000000"/>
                          </a:solidFill>
                          <a:effectLst/>
                          <a:latin typeface="Avenir Next Condensed Regular"/>
                          <a:cs typeface="Avenir Next Condensed Regular"/>
                        </a:rPr>
                        <a:t>(</a:t>
                      </a:r>
                      <a:r>
                        <a:rPr lang="en-US" sz="800" b="1" u="none" strike="noStrike" dirty="0" err="1" smtClean="0">
                          <a:solidFill>
                            <a:srgbClr val="000000"/>
                          </a:solidFill>
                          <a:effectLst/>
                          <a:latin typeface="Avenir Next Condensed Regular"/>
                          <a:cs typeface="Avenir Next Condensed Regular"/>
                        </a:rPr>
                        <a:t>Ene</a:t>
                      </a:r>
                      <a:r>
                        <a:rPr lang="en-US" sz="800" b="1" u="none" strike="noStrike" dirty="0" smtClean="0">
                          <a:solidFill>
                            <a:srgbClr val="000000"/>
                          </a:solidFill>
                          <a:effectLst/>
                          <a:latin typeface="Avenir Next Condensed Regular"/>
                          <a:cs typeface="Avenir Next Condensed Regular"/>
                        </a:rPr>
                        <a:t>.</a:t>
                      </a:r>
                      <a:r>
                        <a:rPr lang="en-US" sz="800" b="1" u="none" strike="noStrike" baseline="0" dirty="0" smtClean="0">
                          <a:solidFill>
                            <a:srgbClr val="000000"/>
                          </a:solidFill>
                          <a:effectLst/>
                          <a:latin typeface="Avenir Next Condensed Regular"/>
                          <a:cs typeface="Avenir Next Condensed Regular"/>
                        </a:rPr>
                        <a:t> </a:t>
                      </a:r>
                      <a:r>
                        <a:rPr lang="en-US" sz="800" b="1" u="none" strike="noStrike" dirty="0" smtClean="0">
                          <a:solidFill>
                            <a:srgbClr val="000000"/>
                          </a:solidFill>
                          <a:effectLst/>
                          <a:latin typeface="Avenir Next Condensed Regular"/>
                          <a:cs typeface="Avenir Next Condensed Regular"/>
                        </a:rPr>
                        <a:t>2015-Ene. 2016, </a:t>
                      </a:r>
                      <a:r>
                        <a:rPr lang="en-US" sz="800" b="1" u="none" strike="noStrike" dirty="0">
                          <a:solidFill>
                            <a:srgbClr val="000000"/>
                          </a:solidFill>
                          <a:effectLst/>
                          <a:latin typeface="Avenir Next Condensed Regular"/>
                          <a:cs typeface="Avenir Next Condensed Regular"/>
                        </a:rPr>
                        <a:t>%)</a:t>
                      </a:r>
                      <a:endParaRPr lang="en-U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c hMerge="1">
                  <a:txBody>
                    <a:bodyPr/>
                    <a:lstStyle/>
                    <a:p>
                      <a:endParaRPr lang="es-ES"/>
                    </a:p>
                  </a:txBody>
                  <a:tcPr/>
                </a:tc>
              </a:tr>
              <a:tr h="256540">
                <a:tc>
                  <a:txBody>
                    <a:bodyPr/>
                    <a:lstStyle/>
                    <a:p>
                      <a:pPr algn="l" fontAlgn="b"/>
                      <a:r>
                        <a:rPr lang="es-ES" sz="800" b="0" u="none" strike="noStrike" dirty="0">
                          <a:effectLst/>
                          <a:latin typeface="Avenir Next Condensed Regular"/>
                          <a:cs typeface="Avenir Next Condensed Regular"/>
                        </a:rPr>
                        <a:t>Objetivo de inflación</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1" u="none" strike="noStrike" dirty="0" smtClean="0">
                          <a:solidFill>
                            <a:srgbClr val="000000"/>
                          </a:solidFill>
                          <a:effectLst/>
                          <a:latin typeface="Avenir Next Condensed Regular"/>
                          <a:cs typeface="Avenir Next Condensed Regular"/>
                        </a:rPr>
                        <a:t>3.00</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347980">
                <a:tc>
                  <a:txBody>
                    <a:bodyPr/>
                    <a:lstStyle/>
                    <a:p>
                      <a:pPr algn="l" fontAlgn="b"/>
                      <a:r>
                        <a:rPr lang="es-ES" sz="800" u="none" strike="noStrike" dirty="0" smtClean="0">
                          <a:effectLst/>
                          <a:latin typeface="Avenir Next Condensed Regular"/>
                          <a:cs typeface="Avenir Next Condensed Regular"/>
                        </a:rPr>
                        <a:t>Intervalo de </a:t>
                      </a:r>
                      <a:r>
                        <a:rPr lang="es-ES" sz="700" u="none" strike="noStrike" dirty="0" smtClean="0">
                          <a:effectLst/>
                          <a:latin typeface="Avenir Next Condensed Regular"/>
                          <a:cs typeface="Avenir Next Condensed Regular"/>
                        </a:rPr>
                        <a:t>variabilidad</a:t>
                      </a:r>
                    </a:p>
                    <a:p>
                      <a:pPr algn="l" fontAlgn="b"/>
                      <a:r>
                        <a:rPr lang="es-ES" sz="700" u="none" strike="noStrike" dirty="0" smtClean="0">
                          <a:effectLst/>
                          <a:latin typeface="Avenir Next Condensed Regular"/>
                          <a:cs typeface="Avenir Next Condensed Regular"/>
                        </a:rPr>
                        <a:t>porcentual</a:t>
                      </a:r>
                      <a:endParaRPr lang="es-ES" sz="7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u="none" strike="noStrike" dirty="0">
                          <a:solidFill>
                            <a:srgbClr val="000000"/>
                          </a:solidFill>
                          <a:effectLst/>
                          <a:latin typeface="Avenir Next Condensed Regular"/>
                          <a:cs typeface="Avenir Next Condensed Regular"/>
                        </a:rPr>
                        <a:t>±1 punto</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190500">
                <a:tc>
                  <a:txBody>
                    <a:bodyPr/>
                    <a:lstStyle/>
                    <a:p>
                      <a:pPr algn="l" fontAlgn="b"/>
                      <a:r>
                        <a:rPr lang="es-ES" sz="800" u="none" strike="noStrike" dirty="0">
                          <a:effectLst/>
                          <a:latin typeface="Avenir Next Condensed Regular"/>
                          <a:cs typeface="Avenir Next Condensed Regular"/>
                        </a:rPr>
                        <a:t>Inflación *</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0" i="0" u="none" strike="noStrike" dirty="0" smtClean="0">
                          <a:solidFill>
                            <a:srgbClr val="000000"/>
                          </a:solidFill>
                          <a:effectLst/>
                          <a:latin typeface="Avenir Next Condensed Regular"/>
                          <a:cs typeface="Avenir Next Condensed Regular"/>
                        </a:rPr>
                        <a:t>2.87</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41300">
                <a:tc>
                  <a:txBody>
                    <a:bodyPr/>
                    <a:lstStyle/>
                    <a:p>
                      <a:pPr algn="l" fontAlgn="b"/>
                      <a:r>
                        <a:rPr lang="es-ES" sz="800" u="none" strike="noStrike" dirty="0">
                          <a:effectLst/>
                          <a:latin typeface="Avenir Next Condensed Regular"/>
                          <a:cs typeface="Avenir Next Condensed Regular"/>
                        </a:rPr>
                        <a:t>Inflación </a:t>
                      </a:r>
                      <a:r>
                        <a:rPr lang="es-ES" sz="700" u="none" strike="noStrike" dirty="0">
                          <a:effectLst/>
                          <a:latin typeface="Avenir Next Condensed Regular"/>
                          <a:cs typeface="Avenir Next Condensed Regular"/>
                        </a:rPr>
                        <a:t>subyacente *</a:t>
                      </a:r>
                      <a:endParaRPr lang="es-ES" sz="7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2.66</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190500">
                <a:tc gridSpan="2">
                  <a:txBody>
                    <a:bodyPr/>
                    <a:lstStyle/>
                    <a:p>
                      <a:pPr algn="ctr" fontAlgn="b"/>
                      <a:r>
                        <a:rPr lang="es-ES" sz="800" b="1" u="none" strike="noStrike" dirty="0">
                          <a:solidFill>
                            <a:srgbClr val="000000"/>
                          </a:solidFill>
                          <a:effectLst/>
                          <a:latin typeface="Avenir Next Condensed Regular"/>
                          <a:cs typeface="Avenir Next Condensed Regular"/>
                        </a:rPr>
                        <a:t>Inflación mensual</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FFFFFF"/>
                    </a:solidFill>
                  </a:tcPr>
                </a:tc>
                <a:tc hMerge="1">
                  <a:txBody>
                    <a:bodyPr/>
                    <a:lstStyle/>
                    <a:p>
                      <a:endParaRPr lang="es-ES"/>
                    </a:p>
                  </a:txBody>
                  <a:tcPr/>
                </a:tc>
              </a:tr>
              <a:tr h="190500">
                <a:tc gridSpan="2">
                  <a:txBody>
                    <a:bodyPr/>
                    <a:lstStyle/>
                    <a:p>
                      <a:pPr algn="ctr" fontAlgn="b"/>
                      <a:r>
                        <a:rPr lang="en-US" sz="800" b="1" u="none" strike="noStrike" dirty="0" smtClean="0">
                          <a:solidFill>
                            <a:srgbClr val="000000"/>
                          </a:solidFill>
                          <a:effectLst/>
                          <a:latin typeface="Avenir Next Condensed Regular"/>
                          <a:cs typeface="Avenir Next Condensed Regular"/>
                        </a:rPr>
                        <a:t>(</a:t>
                      </a:r>
                      <a:r>
                        <a:rPr lang="en-US" sz="800" b="1" u="none" strike="noStrike" dirty="0" err="1" smtClean="0">
                          <a:solidFill>
                            <a:srgbClr val="000000"/>
                          </a:solidFill>
                          <a:effectLst/>
                          <a:latin typeface="Avenir Next Condensed Regular"/>
                          <a:cs typeface="Avenir Next Condensed Regular"/>
                        </a:rPr>
                        <a:t>Ene</a:t>
                      </a:r>
                      <a:r>
                        <a:rPr lang="en-US" sz="800" b="1" u="none" strike="noStrike" dirty="0" smtClean="0">
                          <a:solidFill>
                            <a:srgbClr val="000000"/>
                          </a:solidFill>
                          <a:effectLst/>
                          <a:latin typeface="Avenir Next Condensed Regular"/>
                          <a:cs typeface="Avenir Next Condensed Regular"/>
                        </a:rPr>
                        <a:t>. 2016, </a:t>
                      </a:r>
                      <a:r>
                        <a:rPr lang="en-US" sz="800" b="1" u="none" strike="noStrike" dirty="0">
                          <a:solidFill>
                            <a:srgbClr val="000000"/>
                          </a:solidFill>
                          <a:effectLst/>
                          <a:latin typeface="Avenir Next Condensed Regular"/>
                          <a:cs typeface="Avenir Next Condensed Regular"/>
                        </a:rPr>
                        <a:t>%)</a:t>
                      </a:r>
                      <a:endParaRPr lang="en-US" sz="800" b="1" i="0" u="none" strike="noStrike" dirty="0">
                        <a:solidFill>
                          <a:srgbClr val="000000"/>
                        </a:solidFill>
                        <a:effectLst/>
                        <a:latin typeface="Avenir Next Condensed Regular"/>
                        <a:cs typeface="Avenir Next Condensed Regular"/>
                      </a:endParaRPr>
                    </a:p>
                  </a:txBody>
                  <a:tcPr marL="12700" marR="12700" marT="12700" marB="0" anchor="ctr">
                    <a:solidFill>
                      <a:schemeClr val="bg1">
                        <a:lumMod val="65000"/>
                      </a:schemeClr>
                    </a:solidFill>
                  </a:tcPr>
                </a:tc>
                <a:tc hMerge="1">
                  <a:txBody>
                    <a:bodyPr/>
                    <a:lstStyle/>
                    <a:p>
                      <a:endParaRPr lang="es-ES"/>
                    </a:p>
                  </a:txBody>
                  <a:tcPr/>
                </a:tc>
              </a:tr>
              <a:tr h="190500">
                <a:tc>
                  <a:txBody>
                    <a:bodyPr/>
                    <a:lstStyle/>
                    <a:p>
                      <a:pPr algn="l" fontAlgn="b"/>
                      <a:r>
                        <a:rPr lang="es-ES" sz="800" u="none" strike="noStrike" dirty="0">
                          <a:effectLst/>
                          <a:latin typeface="Avenir Next Condensed Regular"/>
                          <a:cs typeface="Avenir Next Condensed Regular"/>
                        </a:rPr>
                        <a:t>Inflación *</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0" i="0" u="none" strike="noStrike" dirty="0" smtClean="0">
                          <a:solidFill>
                            <a:srgbClr val="000000"/>
                          </a:solidFill>
                          <a:effectLst/>
                          <a:latin typeface="Avenir Next Condensed Regular"/>
                          <a:cs typeface="Avenir Next Condensed Regular"/>
                        </a:rPr>
                        <a:t>0.44</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41300">
                <a:tc>
                  <a:txBody>
                    <a:bodyPr/>
                    <a:lstStyle/>
                    <a:p>
                      <a:pPr algn="l" fontAlgn="b"/>
                      <a:r>
                        <a:rPr lang="es-ES" sz="700" u="none" strike="noStrike" dirty="0">
                          <a:effectLst/>
                          <a:latin typeface="Avenir Next Condensed Regular"/>
                          <a:cs typeface="Avenir Next Condensed Regular"/>
                        </a:rPr>
                        <a:t>Inflación subyacente </a:t>
                      </a:r>
                      <a:r>
                        <a:rPr lang="es-ES" sz="800" u="none" strike="noStrike" dirty="0">
                          <a:effectLst/>
                          <a:latin typeface="Avenir Next Condensed Regular"/>
                          <a:cs typeface="Avenir Next Condensed Regular"/>
                        </a:rPr>
                        <a:t>*</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0.36</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41300">
                <a:tc>
                  <a:txBody>
                    <a:bodyPr/>
                    <a:lstStyle/>
                    <a:p>
                      <a:pPr algn="l" fontAlgn="b"/>
                      <a:r>
                        <a:rPr lang="es-ES" sz="700" b="1" u="none" strike="noStrike" dirty="0" smtClean="0">
                          <a:effectLst/>
                          <a:latin typeface="Avenir Next Condensed Regular"/>
                          <a:cs typeface="Avenir Next Condensed Regular"/>
                        </a:rPr>
                        <a:t>UDIS</a:t>
                      </a:r>
                      <a:r>
                        <a:rPr lang="es-ES" sz="800" b="1" u="none" strike="noStrike" baseline="0" dirty="0">
                          <a:effectLst/>
                          <a:latin typeface="Avenir Next Condensed Regular"/>
                          <a:cs typeface="Avenir Next Condensed Regular"/>
                        </a:rPr>
                        <a:t> </a:t>
                      </a:r>
                      <a:r>
                        <a:rPr lang="es-ES" sz="700" b="1" u="none" strike="noStrike" dirty="0" smtClean="0">
                          <a:effectLst/>
                          <a:latin typeface="Avenir Next Condensed Regular"/>
                          <a:cs typeface="Avenir Next Condensed Regular"/>
                        </a:rPr>
                        <a:t>(10/03/16)</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1" u="none" strike="noStrike" dirty="0" smtClean="0">
                          <a:solidFill>
                            <a:srgbClr val="000000"/>
                          </a:solidFill>
                          <a:effectLst/>
                          <a:latin typeface="Avenir Next Condensed Regular"/>
                          <a:cs typeface="Avenir Next Condensed Regular"/>
                        </a:rPr>
                        <a:t>5.442760</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bl>
          </a:graphicData>
        </a:graphic>
      </p:graphicFrame>
      <p:sp>
        <p:nvSpPr>
          <p:cNvPr id="36" name="CuadroTexto 35"/>
          <p:cNvSpPr txBox="1"/>
          <p:nvPr/>
        </p:nvSpPr>
        <p:spPr>
          <a:xfrm>
            <a:off x="1682143" y="6483195"/>
            <a:ext cx="4839192" cy="2000548"/>
          </a:xfrm>
          <a:prstGeom prst="rect">
            <a:avLst/>
          </a:prstGeom>
          <a:noFill/>
        </p:spPr>
        <p:txBody>
          <a:bodyPr wrap="square" rtlCol="0">
            <a:spAutoFit/>
          </a:bodyPr>
          <a:lstStyle>
            <a:defPPr>
              <a:defRPr lang="es-ES"/>
            </a:defPPr>
            <a:lvl1pPr algn="just">
              <a:defRPr sz="1600" b="1">
                <a:latin typeface="Arial Narrow"/>
                <a:cs typeface="Arial Narrow"/>
              </a:defRPr>
            </a:lvl1pPr>
          </a:lstStyle>
          <a:p>
            <a:r>
              <a:rPr lang="es-ES" sz="1400" dirty="0">
                <a:latin typeface="Avenir Book"/>
                <a:cs typeface="Avenir Book"/>
              </a:rPr>
              <a:t>Mercados internacionales del 23 de </a:t>
            </a:r>
            <a:r>
              <a:rPr lang="es-ES" sz="1400" dirty="0" smtClean="0">
                <a:latin typeface="Avenir Book"/>
                <a:cs typeface="Avenir Book"/>
              </a:rPr>
              <a:t>marzo</a:t>
            </a:r>
          </a:p>
          <a:p>
            <a:r>
              <a:rPr lang="es-ES" sz="1100" b="0" dirty="0">
                <a:latin typeface="Avenir Book"/>
                <a:cs typeface="Avenir Book"/>
              </a:rPr>
              <a:t>Las principales bolsas europeas abrieron este miércoles con alzas y regresaron a la normalidad a 24 horas de los atentados que se registraron la víspera en el aeropuerto y una estación del metro de Bruselas, </a:t>
            </a:r>
            <a:r>
              <a:rPr lang="es-ES" sz="1100" b="0" dirty="0" smtClean="0">
                <a:latin typeface="Avenir Book"/>
                <a:cs typeface="Avenir Book"/>
              </a:rPr>
              <a:t>Bélgica. Las </a:t>
            </a:r>
            <a:r>
              <a:rPr lang="es-ES" sz="1100" b="0" dirty="0">
                <a:latin typeface="Avenir Book"/>
                <a:cs typeface="Avenir Book"/>
              </a:rPr>
              <a:t>acciones de empresas dedicadas al turismo y a los viajes, que este martes sufrieron un duro golpe, empezaron a recuperarse al inicio de la jornada de este miércoles, incluyendo compañías aéreas y cadenas de </a:t>
            </a:r>
            <a:r>
              <a:rPr lang="es-ES" sz="1100" b="0" dirty="0" smtClean="0">
                <a:latin typeface="Avenir Book"/>
                <a:cs typeface="Avenir Book"/>
              </a:rPr>
              <a:t>hoteles.</a:t>
            </a:r>
            <a:r>
              <a:rPr lang="es-ES" sz="1100" b="0" dirty="0">
                <a:latin typeface="Avenir Book"/>
                <a:cs typeface="Avenir Book"/>
              </a:rPr>
              <a:t> </a:t>
            </a:r>
            <a:r>
              <a:rPr lang="es-ES" sz="1100" b="0" dirty="0" smtClean="0">
                <a:latin typeface="Avenir Book"/>
                <a:cs typeface="Avenir Book"/>
              </a:rPr>
              <a:t>El </a:t>
            </a:r>
            <a:r>
              <a:rPr lang="es-ES" sz="1100" b="0" dirty="0">
                <a:latin typeface="Avenir Book"/>
                <a:cs typeface="Avenir Book"/>
              </a:rPr>
              <a:t>índice </a:t>
            </a:r>
            <a:r>
              <a:rPr lang="es-ES" sz="1100" b="0" dirty="0" err="1">
                <a:latin typeface="Avenir Book"/>
                <a:cs typeface="Avenir Book"/>
              </a:rPr>
              <a:t>Stoxx</a:t>
            </a:r>
            <a:r>
              <a:rPr lang="es-ES" sz="1100" b="0" dirty="0">
                <a:latin typeface="Avenir Book"/>
                <a:cs typeface="Avenir Book"/>
              </a:rPr>
              <a:t> </a:t>
            </a:r>
            <a:r>
              <a:rPr lang="es-ES" sz="1100" b="0" dirty="0" err="1">
                <a:latin typeface="Avenir Book"/>
                <a:cs typeface="Avenir Book"/>
              </a:rPr>
              <a:t>Europe</a:t>
            </a:r>
            <a:r>
              <a:rPr lang="es-ES" sz="1100" b="0" dirty="0">
                <a:latin typeface="Avenir Book"/>
                <a:cs typeface="Avenir Book"/>
              </a:rPr>
              <a:t> 600, que agrupa a las 600 compañías más importantes que cotizan en los mercados de renta variable de 18 países europeos, subió a las 08:14 horas de Londres 0.19 por ciento para ubicarse en 343.93.</a:t>
            </a:r>
            <a:endParaRPr lang="es-ES" sz="1100" b="0" dirty="0">
              <a:latin typeface="Avenir Book"/>
              <a:cs typeface="Avenir Book"/>
            </a:endParaRPr>
          </a:p>
        </p:txBody>
      </p:sp>
      <p:pic>
        <p:nvPicPr>
          <p:cNvPr id="37" name="Imagen 36">
            <a:hlinkClick r:id="rId16"/>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67848" y="6290149"/>
            <a:ext cx="623447" cy="260780"/>
          </a:xfrm>
          <a:prstGeom prst="rect">
            <a:avLst/>
          </a:prstGeom>
        </p:spPr>
      </p:pic>
      <p:pic>
        <p:nvPicPr>
          <p:cNvPr id="38" name="Imagen 37">
            <a:hlinkClick r:id="rId18"/>
          </p:cNvPr>
          <p:cNvPicPr>
            <a:picLocks/>
          </p:cNvPicPr>
          <p:nvPr/>
        </p:nvPicPr>
        <p:blipFill>
          <a:blip r:embed="rId19">
            <a:extLst>
              <a:ext uri="{28A0092B-C50C-407E-A947-70E740481C1C}">
                <a14:useLocalDpi xmlns:a14="http://schemas.microsoft.com/office/drawing/2010/main" val="0"/>
              </a:ext>
            </a:extLst>
          </a:blip>
          <a:stretch>
            <a:fillRect/>
          </a:stretch>
        </p:blipFill>
        <p:spPr>
          <a:xfrm>
            <a:off x="1756223" y="3664648"/>
            <a:ext cx="1261485" cy="254808"/>
          </a:xfrm>
          <a:prstGeom prst="rect">
            <a:avLst/>
          </a:prstGeom>
        </p:spPr>
      </p:pic>
      <p:sp>
        <p:nvSpPr>
          <p:cNvPr id="26" name="CuadroTexto 25"/>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Mi</a:t>
            </a:r>
            <a:r>
              <a:rPr lang="es-ES" b="1" dirty="0" smtClean="0">
                <a:latin typeface="Avenir Heavy"/>
                <a:cs typeface="Avenir Heavy"/>
              </a:rPr>
              <a:t>ércole</a:t>
            </a:r>
            <a:r>
              <a:rPr lang="es-ES" b="1" dirty="0" smtClean="0">
                <a:latin typeface="Avenir Heavy"/>
                <a:cs typeface="Avenir Heavy"/>
              </a:rPr>
              <a:t>s 23 </a:t>
            </a:r>
            <a:r>
              <a:rPr lang="es-ES" b="1" dirty="0" smtClean="0">
                <a:latin typeface="Avenir Heavy"/>
                <a:cs typeface="Avenir Heavy"/>
              </a:rPr>
              <a:t>de marzo de 2016 </a:t>
            </a:r>
          </a:p>
        </p:txBody>
      </p:sp>
    </p:spTree>
    <p:extLst>
      <p:ext uri="{BB962C8B-B14F-4D97-AF65-F5344CB8AC3E}">
        <p14:creationId xmlns:p14="http://schemas.microsoft.com/office/powerpoint/2010/main" val="3365838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817054" y="2736557"/>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52" y="1460227"/>
            <a:ext cx="1434906" cy="7683775"/>
          </a:xfrm>
          <a:prstGeom prst="rect">
            <a:avLst/>
          </a:prstGeom>
        </p:spPr>
      </p:pic>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pic>
        <p:nvPicPr>
          <p:cNvPr id="17" name="Imagen 16" descr="Logo YouTube.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716" y="8589412"/>
            <a:ext cx="359997" cy="359997"/>
          </a:xfrm>
          <a:prstGeom prst="rect">
            <a:avLst/>
          </a:prstGeom>
        </p:spPr>
      </p:pic>
      <p:pic>
        <p:nvPicPr>
          <p:cNvPr id="18" name="Imagen 17" descr="Logo Facebook.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831" y="8626333"/>
            <a:ext cx="288000" cy="288000"/>
          </a:xfrm>
          <a:prstGeom prst="rect">
            <a:avLst/>
          </a:prstGeom>
        </p:spPr>
      </p:pic>
      <p:pic>
        <p:nvPicPr>
          <p:cNvPr id="19" name="Imagen 18" descr="Logo Twitter.pn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848" y="8615056"/>
            <a:ext cx="294861" cy="294861"/>
          </a:xfrm>
          <a:prstGeom prst="rect">
            <a:avLst/>
          </a:prstGeom>
        </p:spPr>
      </p:pic>
      <p:pic>
        <p:nvPicPr>
          <p:cNvPr id="20" name="Imagen 19" descr="SAT.tiff">
            <a:hlinkClick r:id="rId13"/>
          </p:cNvPr>
          <p:cNvPicPr>
            <a:picLocks noChangeAspect="1"/>
          </p:cNvPicPr>
          <p:nvPr/>
        </p:nvPicPr>
        <p:blipFill rotWithShape="1">
          <a:blip r:embed="rId14">
            <a:extLst>
              <a:ext uri="{28A0092B-C50C-407E-A947-70E740481C1C}">
                <a14:useLocalDpi xmlns:a14="http://schemas.microsoft.com/office/drawing/2010/main" val="0"/>
              </a:ext>
            </a:extLst>
          </a:blip>
          <a:srcRect r="1652"/>
          <a:stretch/>
        </p:blipFill>
        <p:spPr>
          <a:xfrm>
            <a:off x="473718" y="5276987"/>
            <a:ext cx="969041" cy="876399"/>
          </a:xfrm>
          <a:prstGeom prst="rect">
            <a:avLst/>
          </a:prstGeom>
          <a:ln>
            <a:noFill/>
          </a:ln>
          <a:effectLst>
            <a:outerShdw blurRad="292100" dist="139700" dir="2700000" algn="tl" rotWithShape="0">
              <a:srgbClr val="333333">
                <a:alpha val="65000"/>
              </a:srgbClr>
            </a:outerShdw>
          </a:effectLst>
        </p:spPr>
      </p:pic>
      <p:sp>
        <p:nvSpPr>
          <p:cNvPr id="26" name="CuadroTexto 25"/>
          <p:cNvSpPr txBox="1"/>
          <p:nvPr/>
        </p:nvSpPr>
        <p:spPr>
          <a:xfrm>
            <a:off x="1690055" y="4303945"/>
            <a:ext cx="4839192" cy="2138790"/>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Ahorro financiero crece 9.1% a </a:t>
            </a:r>
            <a:r>
              <a:rPr lang="es-ES" sz="1400" dirty="0" smtClean="0">
                <a:latin typeface="Avenir Book"/>
                <a:cs typeface="Avenir Book"/>
              </a:rPr>
              <a:t>septiembre</a:t>
            </a:r>
          </a:p>
          <a:p>
            <a:pPr>
              <a:lnSpc>
                <a:spcPct val="90000"/>
              </a:lnSpc>
            </a:pPr>
            <a:r>
              <a:rPr lang="es-ES" sz="1100" b="0" dirty="0">
                <a:latin typeface="Avenir Book"/>
                <a:cs typeface="Avenir Book"/>
              </a:rPr>
              <a:t>El ahorro financiero total (interno y externo) en México alcanzó un saldo de 17.8 billones de pesos al cierre de septiembre de 2015, con lo que tuvo un crecimiento real de 9.1 por ciento respecto al tercer trimestre de 2014, informó la Comisión Nacional Bancaria y de Valores (CNBV)</a:t>
            </a:r>
            <a:r>
              <a:rPr lang="es-ES" sz="1100" b="0" dirty="0" smtClean="0">
                <a:latin typeface="Avenir Book"/>
                <a:cs typeface="Avenir Book"/>
              </a:rPr>
              <a:t>. El </a:t>
            </a:r>
            <a:r>
              <a:rPr lang="es-ES" sz="1100" b="0" dirty="0">
                <a:latin typeface="Avenir Book"/>
                <a:cs typeface="Avenir Book"/>
              </a:rPr>
              <a:t>órgano regulador precisa que la captación de intermediarios representó 30.7 por ciento del Producto Interno Bruto (PIB) al tercer trimestre y aumentó 8.1 por ciento real en su comparación anual, donde el principal componente fue la captación de la banca múltiple y de desarrollo (22.5 por ciento del PIB), seguida por </a:t>
            </a:r>
            <a:r>
              <a:rPr lang="es-ES" sz="1100" b="0" dirty="0" err="1">
                <a:latin typeface="Avenir Book"/>
                <a:cs typeface="Avenir Book"/>
              </a:rPr>
              <a:t>Infonavit</a:t>
            </a:r>
            <a:r>
              <a:rPr lang="es-ES" sz="1100" b="0" dirty="0">
                <a:latin typeface="Avenir Book"/>
                <a:cs typeface="Avenir Book"/>
              </a:rPr>
              <a:t> (4.4 por ciento del PIB)</a:t>
            </a:r>
            <a:r>
              <a:rPr lang="es-ES" sz="1100" b="0" dirty="0" smtClean="0">
                <a:latin typeface="Avenir Book"/>
                <a:cs typeface="Avenir Book"/>
              </a:rPr>
              <a:t>.</a:t>
            </a:r>
            <a:r>
              <a:rPr lang="es-ES" sz="1100" dirty="0"/>
              <a:t> </a:t>
            </a:r>
            <a:r>
              <a:rPr lang="es-ES" sz="1100" b="0" dirty="0">
                <a:latin typeface="Avenir Book"/>
                <a:cs typeface="Avenir Book"/>
              </a:rPr>
              <a:t>Expone en un comunicado que la tenencia de valores de renta fija y certificados bursátiles fiduciarios es el elemento más importante del ahorro financiero, con un saldo de 6.18 billones de pesos o 34 por ciento del PIB.</a:t>
            </a:r>
            <a:endParaRPr lang="es-ES" sz="1100" b="0" dirty="0">
              <a:latin typeface="Avenir Book"/>
              <a:cs typeface="Avenir Book"/>
            </a:endParaRPr>
          </a:p>
        </p:txBody>
      </p:sp>
      <p:sp>
        <p:nvSpPr>
          <p:cNvPr id="28" name="CuadroTexto 27"/>
          <p:cNvSpPr txBox="1"/>
          <p:nvPr/>
        </p:nvSpPr>
        <p:spPr>
          <a:xfrm>
            <a:off x="1690055" y="6938163"/>
            <a:ext cx="4839192" cy="1492716"/>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Valle de México registra mala calidad del </a:t>
            </a:r>
            <a:r>
              <a:rPr lang="es-ES" sz="1400" dirty="0" smtClean="0">
                <a:latin typeface="Avenir Book"/>
                <a:cs typeface="Avenir Book"/>
              </a:rPr>
              <a:t>aire</a:t>
            </a:r>
          </a:p>
          <a:p>
            <a:r>
              <a:rPr lang="es-ES" sz="1100" b="0" dirty="0">
                <a:latin typeface="Avenir Book"/>
                <a:cs typeface="Avenir Book"/>
              </a:rPr>
              <a:t>Este miércoles, los municipios de Coacalco, Ecatepec y Tlalnepantla, en el Estado de México, presentan mala calidad del aire, con hasta 105 puntos de contaminación por partículas suspendidas (PM10)</a:t>
            </a:r>
            <a:r>
              <a:rPr lang="es-ES" sz="1100" b="0" dirty="0" smtClean="0">
                <a:latin typeface="Avenir Book"/>
                <a:cs typeface="Avenir Book"/>
              </a:rPr>
              <a:t>. En </a:t>
            </a:r>
            <a:r>
              <a:rPr lang="es-ES" sz="1100" b="0" dirty="0">
                <a:latin typeface="Avenir Book"/>
                <a:cs typeface="Avenir Book"/>
              </a:rPr>
              <a:t>su reporte más reciente, la Dirección de Monitoreo Atmosférico indicó que Tlalnepantla registra 105 puntos, seguido de Coacalco y Ecatepec, con 103 unidades cada uno; mientras que </a:t>
            </a:r>
            <a:r>
              <a:rPr lang="es-ES" sz="1100" b="0" dirty="0" err="1">
                <a:latin typeface="Avenir Book"/>
                <a:cs typeface="Avenir Book"/>
              </a:rPr>
              <a:t>Acolman</a:t>
            </a:r>
            <a:r>
              <a:rPr lang="es-ES" sz="1100" b="0" dirty="0">
                <a:latin typeface="Avenir Book"/>
                <a:cs typeface="Avenir Book"/>
              </a:rPr>
              <a:t>, Atizapán, Chalco, Tepotzotlán y Tultitlán tienen regular calidad del aire.</a:t>
            </a:r>
            <a:endParaRPr lang="es-ES" sz="1100" b="0" dirty="0">
              <a:latin typeface="Avenir Book"/>
              <a:cs typeface="Avenir Book"/>
            </a:endParaRPr>
          </a:p>
        </p:txBody>
      </p:sp>
      <p:pic>
        <p:nvPicPr>
          <p:cNvPr id="29" name="Imagen 28">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75178" y="4058716"/>
            <a:ext cx="931888" cy="251797"/>
          </a:xfrm>
          <a:prstGeom prst="rect">
            <a:avLst/>
          </a:prstGeom>
        </p:spPr>
      </p:pic>
      <p:pic>
        <p:nvPicPr>
          <p:cNvPr id="30" name="Imagen 29" descr="Azteca Noticias.tiff">
            <a:hlinkClick r:id="rId17"/>
          </p:cNvPr>
          <p:cNvPicPr>
            <a:picLocks/>
          </p:cNvPicPr>
          <p:nvPr/>
        </p:nvPicPr>
        <p:blipFill>
          <a:blip r:embed="rId18">
            <a:extLst>
              <a:ext uri="{28A0092B-C50C-407E-A947-70E740481C1C}">
                <a14:useLocalDpi xmlns:a14="http://schemas.microsoft.com/office/drawing/2010/main" val="0"/>
              </a:ext>
            </a:extLst>
          </a:blip>
          <a:stretch>
            <a:fillRect/>
          </a:stretch>
        </p:blipFill>
        <p:spPr>
          <a:xfrm>
            <a:off x="1775178" y="6733243"/>
            <a:ext cx="1155247" cy="234643"/>
          </a:xfrm>
          <a:prstGeom prst="rect">
            <a:avLst/>
          </a:prstGeom>
        </p:spPr>
      </p:pic>
      <p:sp>
        <p:nvSpPr>
          <p:cNvPr id="31" name="CuadroTexto 30"/>
          <p:cNvSpPr txBox="1"/>
          <p:nvPr/>
        </p:nvSpPr>
        <p:spPr>
          <a:xfrm>
            <a:off x="1698522" y="1860572"/>
            <a:ext cx="4839192" cy="2049535"/>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smtClean="0">
                <a:latin typeface="Avenir Book"/>
                <a:cs typeface="Avenir Book"/>
              </a:rPr>
              <a:t>Perspectivas de Am</a:t>
            </a:r>
            <a:r>
              <a:rPr lang="es-ES" sz="1400" dirty="0" smtClean="0">
                <a:latin typeface="Avenir Book"/>
                <a:cs typeface="Avenir Book"/>
              </a:rPr>
              <a:t>érica Latina</a:t>
            </a:r>
            <a:r>
              <a:rPr lang="es-ES" sz="1400" dirty="0" smtClean="0">
                <a:latin typeface="Avenir Book"/>
                <a:cs typeface="Avenir Book"/>
              </a:rPr>
              <a:t>-</a:t>
            </a:r>
            <a:r>
              <a:rPr lang="es-ES" sz="1400" dirty="0">
                <a:latin typeface="Avenir Book"/>
                <a:cs typeface="Avenir Book"/>
              </a:rPr>
              <a:t>Comentarios y proyecciones sobre la economía de la </a:t>
            </a:r>
            <a:r>
              <a:rPr lang="es-ES" sz="1400" dirty="0" smtClean="0">
                <a:latin typeface="Avenir Book"/>
                <a:cs typeface="Avenir Book"/>
              </a:rPr>
              <a:t>región</a:t>
            </a:r>
          </a:p>
          <a:p>
            <a:pPr>
              <a:lnSpc>
                <a:spcPct val="90000"/>
              </a:lnSpc>
            </a:pPr>
            <a:r>
              <a:rPr lang="es-ES" sz="1100" b="0" dirty="0">
                <a:latin typeface="Avenir Book"/>
                <a:cs typeface="Avenir Book"/>
              </a:rPr>
              <a:t>América Latina atraviesa una desaceleración económica combinada con tasas de inflación relativamente altas y desempleo en </a:t>
            </a:r>
            <a:r>
              <a:rPr lang="es-ES" sz="1100" b="0" dirty="0" smtClean="0">
                <a:latin typeface="Avenir Book"/>
                <a:cs typeface="Avenir Book"/>
              </a:rPr>
              <a:t>ascenso. El </a:t>
            </a:r>
            <a:r>
              <a:rPr lang="es-ES" sz="1100" b="0" dirty="0">
                <a:latin typeface="Avenir Book"/>
                <a:cs typeface="Avenir Book"/>
              </a:rPr>
              <a:t>panorama a futuro luce complejo debido a factores como la subida de tasas de interés de la Reserva Federal de Estados Unidos y una menor confianza financiera en la </a:t>
            </a:r>
            <a:r>
              <a:rPr lang="es-ES" sz="1100" b="0" dirty="0" smtClean="0">
                <a:latin typeface="Avenir Book"/>
                <a:cs typeface="Avenir Book"/>
              </a:rPr>
              <a:t>región. A </a:t>
            </a:r>
            <a:r>
              <a:rPr lang="es-ES" sz="1100" b="0" dirty="0">
                <a:latin typeface="Avenir Book"/>
                <a:cs typeface="Avenir Book"/>
              </a:rPr>
              <a:t>continuación, algunos comentarios y proyecciones recientes de analistas que siguen a las economías latinoamericanas</a:t>
            </a:r>
            <a:r>
              <a:rPr lang="es-ES" sz="1100" b="0" dirty="0" smtClean="0">
                <a:latin typeface="Avenir Book"/>
                <a:cs typeface="Avenir Book"/>
              </a:rPr>
              <a:t>: BRASIL. BANK </a:t>
            </a:r>
            <a:r>
              <a:rPr lang="es-ES" sz="1100" b="0" dirty="0">
                <a:latin typeface="Avenir Book"/>
                <a:cs typeface="Avenir Book"/>
              </a:rPr>
              <a:t>OF AMERICA MERRILL LYNCH </a:t>
            </a:r>
            <a:r>
              <a:rPr lang="es-ES" sz="1100" b="0" dirty="0" smtClean="0">
                <a:latin typeface="Avenir Book"/>
                <a:cs typeface="Avenir Book"/>
              </a:rPr>
              <a:t>– DESEMPLEO: </a:t>
            </a:r>
            <a:r>
              <a:rPr lang="es-ES" sz="1100" b="0" dirty="0">
                <a:latin typeface="Avenir Book"/>
                <a:cs typeface="Avenir Book"/>
              </a:rPr>
              <a:t>* "Reafirmamos nuestra previsión de una tasa nacional de desempleo promedio de 12,1 por ciento en 2016 y 12,9 por ciento en 2017, contra 8,5 por ciento en 2015.</a:t>
            </a:r>
            <a:endParaRPr lang="es-ES" sz="1100" b="0" dirty="0">
              <a:latin typeface="Avenir Book"/>
              <a:cs typeface="Avenir Book"/>
            </a:endParaRPr>
          </a:p>
        </p:txBody>
      </p:sp>
      <p:pic>
        <p:nvPicPr>
          <p:cNvPr id="27" name="Imagen 26">
            <a:hlinkClick r:id="rId19"/>
          </p:cNvPr>
          <p:cNvPicPr>
            <a:picLocks/>
          </p:cNvPicPr>
          <p:nvPr/>
        </p:nvPicPr>
        <p:blipFill>
          <a:blip r:embed="rId20">
            <a:extLst>
              <a:ext uri="{28A0092B-C50C-407E-A947-70E740481C1C}">
                <a14:useLocalDpi xmlns:a14="http://schemas.microsoft.com/office/drawing/2010/main" val="0"/>
              </a:ext>
            </a:extLst>
          </a:blip>
          <a:stretch>
            <a:fillRect/>
          </a:stretch>
        </p:blipFill>
        <p:spPr>
          <a:xfrm>
            <a:off x="1775178" y="1626739"/>
            <a:ext cx="1173448" cy="322369"/>
          </a:xfrm>
          <a:prstGeom prst="rect">
            <a:avLst/>
          </a:prstGeom>
        </p:spPr>
      </p:pic>
      <p:sp>
        <p:nvSpPr>
          <p:cNvPr id="33" name="CuadroTexto 32"/>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Mi</a:t>
            </a:r>
            <a:r>
              <a:rPr lang="es-ES" b="1" dirty="0" smtClean="0">
                <a:latin typeface="Avenir Heavy"/>
                <a:cs typeface="Avenir Heavy"/>
              </a:rPr>
              <a:t>ér</a:t>
            </a:r>
            <a:r>
              <a:rPr lang="es-ES" b="1" dirty="0" smtClean="0">
                <a:latin typeface="Avenir Heavy"/>
                <a:cs typeface="Avenir Heavy"/>
              </a:rPr>
              <a:t>col</a:t>
            </a:r>
            <a:r>
              <a:rPr lang="es-ES" b="1" dirty="0" smtClean="0">
                <a:latin typeface="Avenir Heavy"/>
                <a:cs typeface="Avenir Heavy"/>
              </a:rPr>
              <a:t>es 23 </a:t>
            </a:r>
            <a:r>
              <a:rPr lang="es-ES" b="1" dirty="0" smtClean="0">
                <a:latin typeface="Avenir Heavy"/>
                <a:cs typeface="Avenir Heavy"/>
              </a:rPr>
              <a:t>de marzo de 2016 </a:t>
            </a:r>
          </a:p>
        </p:txBody>
      </p:sp>
      <p:pic>
        <p:nvPicPr>
          <p:cNvPr id="5" name="Imagen 4">
            <a:hlinkClick r:id="rId21"/>
          </p:cNvPr>
          <p:cNvPicPr>
            <a:picLocks noChangeAspect="1"/>
          </p:cNvPicPr>
          <p:nvPr/>
        </p:nvPicPr>
        <p:blipFill>
          <a:blip r:embed="rId22"/>
          <a:stretch>
            <a:fillRect/>
          </a:stretch>
        </p:blipFill>
        <p:spPr>
          <a:xfrm>
            <a:off x="358680" y="2801006"/>
            <a:ext cx="1143304" cy="1509507"/>
          </a:xfrm>
          <a:prstGeom prst="rect">
            <a:avLst/>
          </a:prstGeom>
        </p:spPr>
      </p:pic>
    </p:spTree>
    <p:extLst>
      <p:ext uri="{BB962C8B-B14F-4D97-AF65-F5344CB8AC3E}">
        <p14:creationId xmlns:p14="http://schemas.microsoft.com/office/powerpoint/2010/main" val="37438036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22512</TotalTime>
  <Words>1675</Words>
  <Application>Microsoft Macintosh PowerPoint</Application>
  <PresentationFormat>Carta (216 x 279 mm)</PresentationFormat>
  <Paragraphs>94</Paragraphs>
  <Slides>4</Slides>
  <Notes>4</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Company>IMCP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Ileana Mayela Romo Chávez</dc:creator>
  <cp:lastModifiedBy>Sheri Ochoa</cp:lastModifiedBy>
  <cp:revision>2233</cp:revision>
  <cp:lastPrinted>2015-09-28T14:01:28Z</cp:lastPrinted>
  <dcterms:created xsi:type="dcterms:W3CDTF">2013-12-30T14:58:09Z</dcterms:created>
  <dcterms:modified xsi:type="dcterms:W3CDTF">2016-03-23T14:24:14Z</dcterms:modified>
</cp:coreProperties>
</file>